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76" r:id="rId2"/>
    <p:sldId id="257" r:id="rId3"/>
    <p:sldId id="273" r:id="rId4"/>
    <p:sldId id="265" r:id="rId5"/>
    <p:sldId id="260" r:id="rId6"/>
    <p:sldId id="261" r:id="rId7"/>
    <p:sldId id="262" r:id="rId8"/>
    <p:sldId id="266" r:id="rId9"/>
    <p:sldId id="267" r:id="rId10"/>
    <p:sldId id="275" r:id="rId11"/>
    <p:sldId id="274" r:id="rId12"/>
    <p:sldId id="268" r:id="rId13"/>
    <p:sldId id="269" r:id="rId14"/>
    <p:sldId id="270"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10/18/2020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7439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30842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6971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8713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10/18/2020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93741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844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10/18/2020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81553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35212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87453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10/18/2020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3800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10/18/2020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9979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10/18/2020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933761425"/>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41" r:id="rId5"/>
    <p:sldLayoutId id="2147483847" r:id="rId6"/>
    <p:sldLayoutId id="2147483842" r:id="rId7"/>
    <p:sldLayoutId id="2147483843" r:id="rId8"/>
    <p:sldLayoutId id="2147483844" r:id="rId9"/>
    <p:sldLayoutId id="2147483845" r:id="rId10"/>
    <p:sldLayoutId id="2147483846"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ww.kaggle.com/sshikamaru/glaucoma-detectio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84" name="Rectangle 83">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A85345FA-DA19-4734-8E7D-ED91083F33E3}"/>
              </a:ext>
            </a:extLst>
          </p:cNvPr>
          <p:cNvSpPr>
            <a:spLocks noGrp="1"/>
          </p:cNvSpPr>
          <p:nvPr>
            <p:ph type="ctrTitle"/>
          </p:nvPr>
        </p:nvSpPr>
        <p:spPr>
          <a:xfrm>
            <a:off x="5353249" y="1348844"/>
            <a:ext cx="5716338" cy="2320045"/>
          </a:xfrm>
        </p:spPr>
        <p:txBody>
          <a:bodyPr>
            <a:normAutofit/>
          </a:bodyPr>
          <a:lstStyle/>
          <a:p>
            <a:r>
              <a:rPr lang="en-US" sz="2800" dirty="0" err="1"/>
              <a:t>iBM</a:t>
            </a:r>
            <a:r>
              <a:rPr lang="en-US" sz="2800" dirty="0"/>
              <a:t> Advanced data science capstone</a:t>
            </a:r>
            <a:endParaRPr lang="en-GB" sz="2800" dirty="0"/>
          </a:p>
        </p:txBody>
      </p:sp>
      <p:sp>
        <p:nvSpPr>
          <p:cNvPr id="3" name="Subtitle 2">
            <a:extLst>
              <a:ext uri="{FF2B5EF4-FFF2-40B4-BE49-F238E27FC236}">
                <a16:creationId xmlns:a16="http://schemas.microsoft.com/office/drawing/2014/main" id="{4D3637C2-68D5-4905-A26B-0EE296D4668F}"/>
              </a:ext>
            </a:extLst>
          </p:cNvPr>
          <p:cNvSpPr>
            <a:spLocks noGrp="1"/>
          </p:cNvSpPr>
          <p:nvPr>
            <p:ph type="subTitle" idx="1"/>
          </p:nvPr>
        </p:nvSpPr>
        <p:spPr>
          <a:xfrm>
            <a:off x="5533786" y="4129085"/>
            <a:ext cx="5355264" cy="1380071"/>
          </a:xfrm>
        </p:spPr>
        <p:txBody>
          <a:bodyPr>
            <a:noAutofit/>
          </a:bodyPr>
          <a:lstStyle/>
          <a:p>
            <a:r>
              <a:rPr lang="en-US" sz="2000" dirty="0"/>
              <a:t>PREDICTING OCCURRENCE OF </a:t>
            </a:r>
            <a:r>
              <a:rPr lang="en-US" sz="4800" dirty="0"/>
              <a:t>GLAUCOMA</a:t>
            </a:r>
          </a:p>
          <a:p>
            <a:r>
              <a:rPr lang="en-US" sz="2000" dirty="0"/>
              <a:t>FROM RETINA FUNDUS IMAGES</a:t>
            </a:r>
            <a:endParaRPr lang="en-GB" sz="2000" dirty="0"/>
          </a:p>
        </p:txBody>
      </p:sp>
      <p:pic>
        <p:nvPicPr>
          <p:cNvPr id="8" name="Picture 7" descr="A close up of a persons face&#10;&#10;Description automatically generated">
            <a:extLst>
              <a:ext uri="{FF2B5EF4-FFF2-40B4-BE49-F238E27FC236}">
                <a16:creationId xmlns:a16="http://schemas.microsoft.com/office/drawing/2014/main" id="{EC26E4F1-272B-4267-8098-9E11795E812B}"/>
              </a:ext>
            </a:extLst>
          </p:cNvPr>
          <p:cNvPicPr>
            <a:picLocks noChangeAspect="1"/>
          </p:cNvPicPr>
          <p:nvPr/>
        </p:nvPicPr>
        <p:blipFill rotWithShape="1">
          <a:blip r:embed="rId2">
            <a:extLst>
              <a:ext uri="{28A0092B-C50C-407E-A947-70E740481C1C}">
                <a14:useLocalDpi xmlns:a14="http://schemas.microsoft.com/office/drawing/2010/main" val="0"/>
              </a:ext>
            </a:extLst>
          </a:blip>
          <a:srcRect l="19434" r="36718"/>
          <a:stretch/>
        </p:blipFill>
        <p:spPr>
          <a:xfrm>
            <a:off x="616737" y="621793"/>
            <a:ext cx="4376501" cy="5614416"/>
          </a:xfrm>
          <a:prstGeom prst="rect">
            <a:avLst/>
          </a:prstGeom>
        </p:spPr>
      </p:pic>
      <p:sp>
        <p:nvSpPr>
          <p:cNvPr id="86" name="Rectangle 85">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8" name="Straight Connector 87">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087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3139321"/>
          </a:xfrm>
          <a:prstGeom prst="rect">
            <a:avLst/>
          </a:prstGeom>
          <a:noFill/>
        </p:spPr>
        <p:txBody>
          <a:bodyPr wrap="square" rtlCol="0">
            <a:spAutoFit/>
          </a:bodyPr>
          <a:lstStyle/>
          <a:p>
            <a:r>
              <a:rPr lang="en-US" dirty="0">
                <a:latin typeface="+mj-lt"/>
              </a:rPr>
              <a:t>PEER PRESENTATION</a:t>
            </a:r>
          </a:p>
          <a:p>
            <a:r>
              <a:rPr lang="en-US" dirty="0">
                <a:latin typeface="+mj-lt"/>
              </a:rPr>
              <a:t>MORPHOLOGICAL SEGMENTATION</a:t>
            </a:r>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pic>
        <p:nvPicPr>
          <p:cNvPr id="4" name="Picture 3" descr="Graphical user interface, text, application&#10;&#10;Description automatically generated">
            <a:extLst>
              <a:ext uri="{FF2B5EF4-FFF2-40B4-BE49-F238E27FC236}">
                <a16:creationId xmlns:a16="http://schemas.microsoft.com/office/drawing/2014/main" id="{AAA029DE-C621-45CC-8D54-438DDBC4F26B}"/>
              </a:ext>
            </a:extLst>
          </p:cNvPr>
          <p:cNvPicPr>
            <a:picLocks noChangeAspect="1"/>
          </p:cNvPicPr>
          <p:nvPr/>
        </p:nvPicPr>
        <p:blipFill rotWithShape="1">
          <a:blip r:embed="rId2">
            <a:extLst>
              <a:ext uri="{28A0092B-C50C-407E-A947-70E740481C1C}">
                <a14:useLocalDpi xmlns:a14="http://schemas.microsoft.com/office/drawing/2010/main" val="0"/>
              </a:ext>
            </a:extLst>
          </a:blip>
          <a:srcRect l="24105" t="16192" r="23623" b="11836"/>
          <a:stretch/>
        </p:blipFill>
        <p:spPr>
          <a:xfrm>
            <a:off x="559836" y="1026368"/>
            <a:ext cx="7048362" cy="5421086"/>
          </a:xfrm>
          <a:prstGeom prst="rect">
            <a:avLst/>
          </a:prstGeom>
        </p:spPr>
      </p:pic>
    </p:spTree>
    <p:extLst>
      <p:ext uri="{BB962C8B-B14F-4D97-AF65-F5344CB8AC3E}">
        <p14:creationId xmlns:p14="http://schemas.microsoft.com/office/powerpoint/2010/main" val="3622047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3139321"/>
          </a:xfrm>
          <a:prstGeom prst="rect">
            <a:avLst/>
          </a:prstGeom>
          <a:noFill/>
        </p:spPr>
        <p:txBody>
          <a:bodyPr wrap="square" rtlCol="0">
            <a:spAutoFit/>
          </a:bodyPr>
          <a:lstStyle/>
          <a:p>
            <a:r>
              <a:rPr lang="en-US" dirty="0">
                <a:latin typeface="+mj-lt"/>
              </a:rPr>
              <a:t>PEER PRESENTATION</a:t>
            </a:r>
          </a:p>
          <a:p>
            <a:r>
              <a:rPr lang="en-US" dirty="0">
                <a:latin typeface="+mj-lt"/>
              </a:rPr>
              <a:t>MODEL ALGORITHM 1: SUPPORT VECTOR MACHINE (SVM)</a:t>
            </a:r>
          </a:p>
          <a:p>
            <a:endParaRPr lang="en-US" dirty="0">
              <a:latin typeface="+mj-lt"/>
            </a:endParaRPr>
          </a:p>
          <a:p>
            <a:r>
              <a:rPr lang="en-US" dirty="0"/>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pic>
        <p:nvPicPr>
          <p:cNvPr id="4" name="Picture 3" descr="Graphical user interface, text, application&#10;&#10;Description automatically generated">
            <a:extLst>
              <a:ext uri="{FF2B5EF4-FFF2-40B4-BE49-F238E27FC236}">
                <a16:creationId xmlns:a16="http://schemas.microsoft.com/office/drawing/2014/main" id="{BE578922-EEC2-45B0-B696-0EB67889FBE5}"/>
              </a:ext>
            </a:extLst>
          </p:cNvPr>
          <p:cNvPicPr>
            <a:picLocks noChangeAspect="1"/>
          </p:cNvPicPr>
          <p:nvPr/>
        </p:nvPicPr>
        <p:blipFill rotWithShape="1">
          <a:blip r:embed="rId2">
            <a:extLst>
              <a:ext uri="{28A0092B-C50C-407E-A947-70E740481C1C}">
                <a14:useLocalDpi xmlns:a14="http://schemas.microsoft.com/office/drawing/2010/main" val="0"/>
              </a:ext>
            </a:extLst>
          </a:blip>
          <a:srcRect l="22500" t="22041" r="20714" b="23129"/>
          <a:stretch/>
        </p:blipFill>
        <p:spPr>
          <a:xfrm>
            <a:off x="569166" y="1101011"/>
            <a:ext cx="9825135" cy="5336294"/>
          </a:xfrm>
          <a:prstGeom prst="rect">
            <a:avLst/>
          </a:prstGeom>
        </p:spPr>
      </p:pic>
    </p:spTree>
    <p:extLst>
      <p:ext uri="{BB962C8B-B14F-4D97-AF65-F5344CB8AC3E}">
        <p14:creationId xmlns:p14="http://schemas.microsoft.com/office/powerpoint/2010/main" val="1241020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3139321"/>
          </a:xfrm>
          <a:prstGeom prst="rect">
            <a:avLst/>
          </a:prstGeom>
          <a:noFill/>
        </p:spPr>
        <p:txBody>
          <a:bodyPr wrap="square" rtlCol="0">
            <a:spAutoFit/>
          </a:bodyPr>
          <a:lstStyle/>
          <a:p>
            <a:r>
              <a:rPr lang="en-US" dirty="0">
                <a:latin typeface="+mj-lt"/>
              </a:rPr>
              <a:t>PEER PRESENTATION</a:t>
            </a:r>
          </a:p>
          <a:p>
            <a:r>
              <a:rPr lang="en-US" dirty="0">
                <a:latin typeface="+mj-lt"/>
              </a:rPr>
              <a:t>MODEL ALGORITHM 2: RANDOM FOREST</a:t>
            </a:r>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pic>
        <p:nvPicPr>
          <p:cNvPr id="5" name="Picture 4" descr="Graphical user interface, text, application&#10;&#10;Description automatically generated">
            <a:extLst>
              <a:ext uri="{FF2B5EF4-FFF2-40B4-BE49-F238E27FC236}">
                <a16:creationId xmlns:a16="http://schemas.microsoft.com/office/drawing/2014/main" id="{66F66C7C-3D85-4C5E-8435-74B23E2ABF41}"/>
              </a:ext>
            </a:extLst>
          </p:cNvPr>
          <p:cNvPicPr>
            <a:picLocks noChangeAspect="1"/>
          </p:cNvPicPr>
          <p:nvPr/>
        </p:nvPicPr>
        <p:blipFill rotWithShape="1">
          <a:blip r:embed="rId2">
            <a:extLst>
              <a:ext uri="{28A0092B-C50C-407E-A947-70E740481C1C}">
                <a14:useLocalDpi xmlns:a14="http://schemas.microsoft.com/office/drawing/2010/main" val="0"/>
              </a:ext>
            </a:extLst>
          </a:blip>
          <a:srcRect l="19209" t="21769" r="20102" b="17823"/>
          <a:stretch/>
        </p:blipFill>
        <p:spPr>
          <a:xfrm>
            <a:off x="463419" y="1063689"/>
            <a:ext cx="9660295" cy="5408791"/>
          </a:xfrm>
          <a:prstGeom prst="rect">
            <a:avLst/>
          </a:prstGeom>
        </p:spPr>
      </p:pic>
    </p:spTree>
    <p:extLst>
      <p:ext uri="{BB962C8B-B14F-4D97-AF65-F5344CB8AC3E}">
        <p14:creationId xmlns:p14="http://schemas.microsoft.com/office/powerpoint/2010/main" val="2903615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3139321"/>
          </a:xfrm>
          <a:prstGeom prst="rect">
            <a:avLst/>
          </a:prstGeom>
          <a:noFill/>
        </p:spPr>
        <p:txBody>
          <a:bodyPr wrap="square" rtlCol="0">
            <a:spAutoFit/>
          </a:bodyPr>
          <a:lstStyle/>
          <a:p>
            <a:r>
              <a:rPr lang="en-US" dirty="0">
                <a:latin typeface="+mj-lt"/>
              </a:rPr>
              <a:t>PEER PRESENTATION</a:t>
            </a:r>
          </a:p>
          <a:p>
            <a:r>
              <a:rPr lang="en-US" dirty="0">
                <a:latin typeface="+mj-lt"/>
              </a:rPr>
              <a:t>MODEL ALGORITHM 3: CNN Classification</a:t>
            </a:r>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pic>
        <p:nvPicPr>
          <p:cNvPr id="4" name="Picture 3" descr="Graphical user interface, text&#10;&#10;Description automatically generated">
            <a:extLst>
              <a:ext uri="{FF2B5EF4-FFF2-40B4-BE49-F238E27FC236}">
                <a16:creationId xmlns:a16="http://schemas.microsoft.com/office/drawing/2014/main" id="{FE065174-7CA8-454C-B7E6-7F95717C148F}"/>
              </a:ext>
            </a:extLst>
          </p:cNvPr>
          <p:cNvPicPr>
            <a:picLocks noChangeAspect="1"/>
          </p:cNvPicPr>
          <p:nvPr/>
        </p:nvPicPr>
        <p:blipFill rotWithShape="1">
          <a:blip r:embed="rId2">
            <a:extLst>
              <a:ext uri="{28A0092B-C50C-407E-A947-70E740481C1C}">
                <a14:useLocalDpi xmlns:a14="http://schemas.microsoft.com/office/drawing/2010/main" val="0"/>
              </a:ext>
            </a:extLst>
          </a:blip>
          <a:srcRect l="20970" t="18088" r="20636" b="14013"/>
          <a:stretch/>
        </p:blipFill>
        <p:spPr>
          <a:xfrm>
            <a:off x="578499" y="1025938"/>
            <a:ext cx="7885994" cy="5157896"/>
          </a:xfrm>
          <a:prstGeom prst="rect">
            <a:avLst/>
          </a:prstGeom>
        </p:spPr>
      </p:pic>
      <p:sp>
        <p:nvSpPr>
          <p:cNvPr id="7" name="Rectangle 1">
            <a:extLst>
              <a:ext uri="{FF2B5EF4-FFF2-40B4-BE49-F238E27FC236}">
                <a16:creationId xmlns:a16="http://schemas.microsoft.com/office/drawing/2014/main" id="{43492EEC-A468-4556-8666-1217259928C7}"/>
              </a:ext>
            </a:extLst>
          </p:cNvPr>
          <p:cNvSpPr>
            <a:spLocks noChangeArrowheads="1"/>
          </p:cNvSpPr>
          <p:nvPr/>
        </p:nvSpPr>
        <p:spPr bwMode="auto">
          <a:xfrm>
            <a:off x="578500" y="6183834"/>
            <a:ext cx="7885993"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urier New" panose="02070309020205020404" pitchFamily="49" charset="0"/>
              </a:rPr>
              <a:t>	</a:t>
            </a:r>
            <a:r>
              <a:rPr kumimoji="0" lang="en-US" altLang="en-US" sz="800" b="0" i="0" u="none" strike="noStrike" cap="none" normalizeH="0" baseline="0" dirty="0">
                <a:ln>
                  <a:noFill/>
                </a:ln>
                <a:solidFill>
                  <a:srgbClr val="000000"/>
                </a:solidFill>
                <a:effectLst/>
                <a:latin typeface="Courier New" panose="02070309020205020404" pitchFamily="49" charset="0"/>
              </a:rPr>
              <a:t>Test loss: 2.5051628102973513e-05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ourier New" panose="02070309020205020404" pitchFamily="49" charset="0"/>
              </a:rPr>
              <a:t>	CNN Accuracy: 93.83</a:t>
            </a:r>
            <a:r>
              <a:rPr kumimoji="0" lang="en-US" altLang="en-US" sz="800" b="0" i="0" u="none" strike="noStrike" cap="none" normalizeH="0" baseline="0" dirty="0">
                <a:ln>
                  <a:noFill/>
                </a:ln>
                <a:solidFill>
                  <a:schemeClr val="tx1"/>
                </a:solidFill>
                <a:effectLst/>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5167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3139321"/>
          </a:xfrm>
          <a:prstGeom prst="rect">
            <a:avLst/>
          </a:prstGeom>
          <a:noFill/>
        </p:spPr>
        <p:txBody>
          <a:bodyPr wrap="square" rtlCol="0">
            <a:spAutoFit/>
          </a:bodyPr>
          <a:lstStyle/>
          <a:p>
            <a:r>
              <a:rPr lang="en-US" dirty="0">
                <a:latin typeface="+mj-lt"/>
              </a:rPr>
              <a:t>PEER PRESENTATION</a:t>
            </a:r>
          </a:p>
          <a:p>
            <a:r>
              <a:rPr lang="en-US" dirty="0">
                <a:latin typeface="+mj-lt"/>
              </a:rPr>
              <a:t>MODEL EVALUATION</a:t>
            </a:r>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pic>
        <p:nvPicPr>
          <p:cNvPr id="5" name="Picture 4" descr="Graphical user interface, application&#10;&#10;Description automatically generated">
            <a:extLst>
              <a:ext uri="{FF2B5EF4-FFF2-40B4-BE49-F238E27FC236}">
                <a16:creationId xmlns:a16="http://schemas.microsoft.com/office/drawing/2014/main" id="{05F30BCA-9F5B-4D49-9CF5-9D7D950D8F97}"/>
              </a:ext>
            </a:extLst>
          </p:cNvPr>
          <p:cNvPicPr>
            <a:picLocks noChangeAspect="1"/>
          </p:cNvPicPr>
          <p:nvPr/>
        </p:nvPicPr>
        <p:blipFill rotWithShape="1">
          <a:blip r:embed="rId2">
            <a:extLst>
              <a:ext uri="{28A0092B-C50C-407E-A947-70E740481C1C}">
                <a14:useLocalDpi xmlns:a14="http://schemas.microsoft.com/office/drawing/2010/main" val="0"/>
              </a:ext>
            </a:extLst>
          </a:blip>
          <a:srcRect l="20434" t="37007" r="21403" b="18776"/>
          <a:stretch/>
        </p:blipFill>
        <p:spPr>
          <a:xfrm>
            <a:off x="578496" y="1082352"/>
            <a:ext cx="8668141" cy="3706770"/>
          </a:xfrm>
          <a:prstGeom prst="rect">
            <a:avLst/>
          </a:prstGeom>
        </p:spPr>
      </p:pic>
      <p:sp>
        <p:nvSpPr>
          <p:cNvPr id="6" name="TextBox 5">
            <a:extLst>
              <a:ext uri="{FF2B5EF4-FFF2-40B4-BE49-F238E27FC236}">
                <a16:creationId xmlns:a16="http://schemas.microsoft.com/office/drawing/2014/main" id="{0E95F46A-EE47-4D92-96DA-649AB68BEFC7}"/>
              </a:ext>
            </a:extLst>
          </p:cNvPr>
          <p:cNvSpPr txBox="1"/>
          <p:nvPr/>
        </p:nvSpPr>
        <p:spPr>
          <a:xfrm>
            <a:off x="578496" y="5074348"/>
            <a:ext cx="8668141" cy="1200329"/>
          </a:xfrm>
          <a:prstGeom prst="rect">
            <a:avLst/>
          </a:prstGeom>
          <a:solidFill>
            <a:schemeClr val="bg1"/>
          </a:solidFill>
        </p:spPr>
        <p:txBody>
          <a:bodyPr wrap="square" rtlCol="0">
            <a:spAutoFit/>
          </a:bodyPr>
          <a:lstStyle/>
          <a:p>
            <a:pPr marL="285750" indent="-285750">
              <a:buFontTx/>
              <a:buChar char="-"/>
            </a:pPr>
            <a:r>
              <a:rPr lang="en-US" dirty="0">
                <a:latin typeface="Century Gothic" panose="020B0502020202020204" pitchFamily="34" charset="0"/>
              </a:rPr>
              <a:t>Best results with deep learning model - Convolutional Neural Network (CNN) in </a:t>
            </a:r>
            <a:r>
              <a:rPr lang="en-US" dirty="0" err="1">
                <a:latin typeface="Century Gothic" panose="020B0502020202020204" pitchFamily="34" charset="0"/>
              </a:rPr>
              <a:t>Keras</a:t>
            </a:r>
            <a:r>
              <a:rPr lang="en-US" dirty="0">
                <a:latin typeface="Century Gothic" panose="020B0502020202020204" pitchFamily="34" charset="0"/>
              </a:rPr>
              <a:t>, TensorFlow.  Accuracy on test data: 93.83%</a:t>
            </a:r>
          </a:p>
          <a:p>
            <a:pPr marL="285750" indent="-285750">
              <a:buFontTx/>
              <a:buChar char="-"/>
            </a:pPr>
            <a:r>
              <a:rPr lang="en-US" dirty="0">
                <a:latin typeface="Century Gothic" panose="020B0502020202020204" pitchFamily="34" charset="0"/>
              </a:rPr>
              <a:t>SVM (support vector machine), accuracy on test data: 71.53%</a:t>
            </a:r>
          </a:p>
          <a:p>
            <a:pPr marL="285750" indent="-285750">
              <a:buFontTx/>
              <a:buChar char="-"/>
            </a:pPr>
            <a:r>
              <a:rPr lang="en-US" dirty="0">
                <a:latin typeface="Century Gothic" panose="020B0502020202020204" pitchFamily="34" charset="0"/>
              </a:rPr>
              <a:t>Random Forest, accuracy on test data: 93.50%</a:t>
            </a:r>
          </a:p>
        </p:txBody>
      </p:sp>
    </p:spTree>
    <p:extLst>
      <p:ext uri="{BB962C8B-B14F-4D97-AF65-F5344CB8AC3E}">
        <p14:creationId xmlns:p14="http://schemas.microsoft.com/office/powerpoint/2010/main" val="869400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4801314"/>
          </a:xfrm>
          <a:prstGeom prst="rect">
            <a:avLst/>
          </a:prstGeom>
          <a:noFill/>
        </p:spPr>
        <p:txBody>
          <a:bodyPr wrap="square" rtlCol="0">
            <a:spAutoFit/>
          </a:bodyPr>
          <a:lstStyle/>
          <a:p>
            <a:r>
              <a:rPr lang="en-US" dirty="0">
                <a:latin typeface="+mj-lt"/>
              </a:rPr>
              <a:t>SUMMARY</a:t>
            </a:r>
          </a:p>
          <a:p>
            <a:endParaRPr lang="en-US" sz="800" dirty="0">
              <a:latin typeface="+mj-lt"/>
            </a:endParaRPr>
          </a:p>
          <a:p>
            <a:pPr marL="285750" indent="-285750" algn="just">
              <a:buFontTx/>
              <a:buChar char="-"/>
            </a:pPr>
            <a:r>
              <a:rPr lang="en-US" sz="1200" dirty="0">
                <a:latin typeface="Century Gothic" panose="020B0502020202020204" pitchFamily="34" charset="0"/>
              </a:rPr>
              <a:t>Descent model with a reasonable computing need for training (both Random Forest and CNN)</a:t>
            </a:r>
          </a:p>
          <a:p>
            <a:pPr marL="285750" indent="-285750" algn="just">
              <a:buFontTx/>
              <a:buChar char="-"/>
            </a:pPr>
            <a:r>
              <a:rPr lang="en-US" sz="1200" dirty="0">
                <a:latin typeface="Century Gothic" panose="020B0502020202020204" pitchFamily="34" charset="0"/>
              </a:rPr>
              <a:t>Very limited overfit based on our test data </a:t>
            </a:r>
          </a:p>
          <a:p>
            <a:pPr marL="285750" indent="-285750" algn="just">
              <a:buFontTx/>
              <a:buChar char="-"/>
            </a:pPr>
            <a:r>
              <a:rPr lang="en-US" sz="1200" dirty="0">
                <a:latin typeface="Century Gothic" panose="020B0502020202020204" pitchFamily="34" charset="0"/>
              </a:rPr>
              <a:t>Further steps:</a:t>
            </a:r>
          </a:p>
          <a:p>
            <a:pPr marL="742950" lvl="1" indent="-285750" algn="just">
              <a:buFontTx/>
              <a:buChar char="-"/>
            </a:pPr>
            <a:r>
              <a:rPr lang="en-US" sz="1200" dirty="0">
                <a:latin typeface="Century Gothic" panose="020B0502020202020204" pitchFamily="34" charset="0"/>
              </a:rPr>
              <a:t>Try to access a larger fundus image dataset and train models on more images to get a better accuracy. </a:t>
            </a:r>
          </a:p>
          <a:p>
            <a:pPr marL="742950" lvl="1" indent="-285750" algn="just">
              <a:buFontTx/>
              <a:buChar char="-"/>
            </a:pPr>
            <a:r>
              <a:rPr lang="en-US" sz="1200" dirty="0">
                <a:latin typeface="Century Gothic" panose="020B0502020202020204" pitchFamily="34" charset="0"/>
              </a:rPr>
              <a:t>Build deeper network with more adaptive learning (Adam first then SGD + momentum for instance)</a:t>
            </a:r>
          </a:p>
          <a:p>
            <a:pPr marL="742950" lvl="1" indent="-285750" algn="just">
              <a:buFontTx/>
              <a:buChar char="-"/>
            </a:pPr>
            <a:r>
              <a:rPr lang="en-US" sz="1200" dirty="0">
                <a:latin typeface="Century Gothic" panose="020B0502020202020204" pitchFamily="34" charset="0"/>
              </a:rPr>
              <a:t>Try different deep learning models (Resnet50, U-net)</a:t>
            </a:r>
          </a:p>
          <a:p>
            <a:pPr marL="742950" lvl="1" indent="-285750" algn="just">
              <a:buFontTx/>
              <a:buChar char="-"/>
            </a:pPr>
            <a:r>
              <a:rPr lang="en-US" sz="1200" dirty="0">
                <a:latin typeface="Century Gothic" panose="020B0502020202020204" pitchFamily="34" charset="0"/>
              </a:rPr>
              <a:t>Try extracting more features from the image (blood vessels, fovea, pigmentation, hemorrhage)</a:t>
            </a:r>
          </a:p>
          <a:p>
            <a:pPr marL="742950" lvl="1" indent="-285750" algn="just">
              <a:buFontTx/>
              <a:buChar char="-"/>
            </a:pPr>
            <a:r>
              <a:rPr lang="en-US" sz="1200" b="0" i="0" dirty="0">
                <a:effectLst/>
                <a:latin typeface="Century Gothic" panose="020B0502020202020204" pitchFamily="34" charset="0"/>
              </a:rPr>
              <a:t>Analyze Optical Coherence Tomography (OCT) image. OCT is a non-invasive imaging technique that allows eye care professionals</a:t>
            </a:r>
          </a:p>
          <a:p>
            <a:pPr lvl="1" algn="just"/>
            <a:r>
              <a:rPr lang="en-US" sz="1200" dirty="0">
                <a:latin typeface="Century Gothic" panose="020B0502020202020204" pitchFamily="34" charset="0"/>
              </a:rPr>
              <a:t>      </a:t>
            </a:r>
            <a:r>
              <a:rPr lang="en-US" sz="1200" b="0" i="0" dirty="0">
                <a:effectLst/>
                <a:latin typeface="Century Gothic" panose="020B0502020202020204" pitchFamily="34" charset="0"/>
              </a:rPr>
              <a:t> to measure the thickness and health of the retina’s multiple layers and helps diagnose glaucoma’s stage and type.</a:t>
            </a:r>
            <a:endParaRPr lang="en-US" sz="1200" dirty="0">
              <a:latin typeface="Century Gothic" panose="020B0502020202020204" pitchFamily="34" charset="0"/>
            </a:endParaRPr>
          </a:p>
          <a:p>
            <a:pPr algn="just"/>
            <a:endParaRPr lang="en-US" dirty="0">
              <a:latin typeface="Century Gothic" panose="020B0502020202020204" pitchFamily="34" charset="0"/>
            </a:endParaRPr>
          </a:p>
          <a:p>
            <a:r>
              <a:rPr lang="en-US" dirty="0">
                <a:latin typeface="Century Gothic" panose="020B0502020202020204" pitchFamily="34" charset="0"/>
              </a:rPr>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pic>
        <p:nvPicPr>
          <p:cNvPr id="5" name="Picture 4" descr="Graphical user interface&#10;&#10;Description automatically generated">
            <a:extLst>
              <a:ext uri="{FF2B5EF4-FFF2-40B4-BE49-F238E27FC236}">
                <a16:creationId xmlns:a16="http://schemas.microsoft.com/office/drawing/2014/main" id="{F153B4F6-C104-47CC-8897-76087B5A38B2}"/>
              </a:ext>
            </a:extLst>
          </p:cNvPr>
          <p:cNvPicPr>
            <a:picLocks noChangeAspect="1"/>
          </p:cNvPicPr>
          <p:nvPr/>
        </p:nvPicPr>
        <p:blipFill rotWithShape="1">
          <a:blip r:embed="rId2">
            <a:extLst>
              <a:ext uri="{28A0092B-C50C-407E-A947-70E740481C1C}">
                <a14:useLocalDpi xmlns:a14="http://schemas.microsoft.com/office/drawing/2010/main" val="0"/>
              </a:ext>
            </a:extLst>
          </a:blip>
          <a:srcRect l="20261" t="44893" r="56582" b="22203"/>
          <a:stretch/>
        </p:blipFill>
        <p:spPr>
          <a:xfrm>
            <a:off x="4964624" y="2776030"/>
            <a:ext cx="4580389" cy="3661314"/>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6B3A5F84-F66E-44BB-B088-65E8C69507F4}"/>
              </a:ext>
            </a:extLst>
          </p:cNvPr>
          <p:cNvPicPr>
            <a:picLocks noChangeAspect="1"/>
          </p:cNvPicPr>
          <p:nvPr/>
        </p:nvPicPr>
        <p:blipFill rotWithShape="1">
          <a:blip r:embed="rId3">
            <a:extLst>
              <a:ext uri="{28A0092B-C50C-407E-A947-70E740481C1C}">
                <a14:useLocalDpi xmlns:a14="http://schemas.microsoft.com/office/drawing/2010/main" val="0"/>
              </a:ext>
            </a:extLst>
          </a:blip>
          <a:srcRect l="22706" t="28135" r="41452" b="15963"/>
          <a:stretch/>
        </p:blipFill>
        <p:spPr>
          <a:xfrm>
            <a:off x="609459" y="2768124"/>
            <a:ext cx="4179316" cy="3666585"/>
          </a:xfrm>
          <a:prstGeom prst="rect">
            <a:avLst/>
          </a:prstGeom>
        </p:spPr>
      </p:pic>
      <p:pic>
        <p:nvPicPr>
          <p:cNvPr id="13" name="Picture 12" descr="A picture containing screen, indoor, sitting, building&#10;&#10;Description automatically generated">
            <a:extLst>
              <a:ext uri="{FF2B5EF4-FFF2-40B4-BE49-F238E27FC236}">
                <a16:creationId xmlns:a16="http://schemas.microsoft.com/office/drawing/2014/main" id="{59E8D3F3-1810-4DE1-9B84-A1570CD75C43}"/>
              </a:ext>
            </a:extLst>
          </p:cNvPr>
          <p:cNvPicPr>
            <a:picLocks noChangeAspect="1"/>
          </p:cNvPicPr>
          <p:nvPr/>
        </p:nvPicPr>
        <p:blipFill rotWithShape="1">
          <a:blip r:embed="rId4">
            <a:extLst>
              <a:ext uri="{28A0092B-C50C-407E-A947-70E740481C1C}">
                <a14:useLocalDpi xmlns:a14="http://schemas.microsoft.com/office/drawing/2010/main" val="0"/>
              </a:ext>
            </a:extLst>
          </a:blip>
          <a:srcRect t="50000" r="66992"/>
          <a:stretch/>
        </p:blipFill>
        <p:spPr>
          <a:xfrm>
            <a:off x="9720861" y="2768124"/>
            <a:ext cx="1699807" cy="1716544"/>
          </a:xfrm>
          <a:prstGeom prst="rect">
            <a:avLst/>
          </a:prstGeom>
        </p:spPr>
      </p:pic>
      <p:sp>
        <p:nvSpPr>
          <p:cNvPr id="14" name="TextBox 13">
            <a:extLst>
              <a:ext uri="{FF2B5EF4-FFF2-40B4-BE49-F238E27FC236}">
                <a16:creationId xmlns:a16="http://schemas.microsoft.com/office/drawing/2014/main" id="{A51BA772-0F12-43C0-B9C0-21328995004A}"/>
              </a:ext>
            </a:extLst>
          </p:cNvPr>
          <p:cNvSpPr txBox="1"/>
          <p:nvPr/>
        </p:nvSpPr>
        <p:spPr>
          <a:xfrm>
            <a:off x="9720861" y="4478305"/>
            <a:ext cx="1680268" cy="246221"/>
          </a:xfrm>
          <a:prstGeom prst="rect">
            <a:avLst/>
          </a:prstGeom>
          <a:noFill/>
        </p:spPr>
        <p:txBody>
          <a:bodyPr wrap="none" rtlCol="0">
            <a:spAutoFit/>
          </a:bodyPr>
          <a:lstStyle/>
          <a:p>
            <a:r>
              <a:rPr lang="en-US" sz="1000" dirty="0">
                <a:latin typeface="Century Gothic" panose="020B0502020202020204" pitchFamily="34" charset="0"/>
              </a:rPr>
              <a:t>Normal fundus and OCT</a:t>
            </a:r>
            <a:endParaRPr lang="en-GB" sz="1000" dirty="0">
              <a:latin typeface="Century Gothic" panose="020B0502020202020204" pitchFamily="34" charset="0"/>
            </a:endParaRPr>
          </a:p>
        </p:txBody>
      </p:sp>
      <p:sp>
        <p:nvSpPr>
          <p:cNvPr id="17" name="TextBox 16">
            <a:extLst>
              <a:ext uri="{FF2B5EF4-FFF2-40B4-BE49-F238E27FC236}">
                <a16:creationId xmlns:a16="http://schemas.microsoft.com/office/drawing/2014/main" id="{1DA58903-542D-45BB-A01B-67787C5C9E37}"/>
              </a:ext>
            </a:extLst>
          </p:cNvPr>
          <p:cNvSpPr txBox="1"/>
          <p:nvPr/>
        </p:nvSpPr>
        <p:spPr>
          <a:xfrm>
            <a:off x="6096000" y="4484668"/>
            <a:ext cx="1909497" cy="246221"/>
          </a:xfrm>
          <a:prstGeom prst="rect">
            <a:avLst/>
          </a:prstGeom>
          <a:noFill/>
        </p:spPr>
        <p:txBody>
          <a:bodyPr wrap="none" rtlCol="0">
            <a:spAutoFit/>
          </a:bodyPr>
          <a:lstStyle/>
          <a:p>
            <a:r>
              <a:rPr lang="en-US" sz="1000" dirty="0">
                <a:latin typeface="Century Gothic" panose="020B0502020202020204" pitchFamily="34" charset="0"/>
              </a:rPr>
              <a:t>Glaucoma fundus and OCT</a:t>
            </a:r>
            <a:endParaRPr lang="en-GB" sz="1000" dirty="0">
              <a:latin typeface="Century Gothic" panose="020B0502020202020204" pitchFamily="34" charset="0"/>
            </a:endParaRPr>
          </a:p>
        </p:txBody>
      </p:sp>
    </p:spTree>
    <p:extLst>
      <p:ext uri="{BB962C8B-B14F-4D97-AF65-F5344CB8AC3E}">
        <p14:creationId xmlns:p14="http://schemas.microsoft.com/office/powerpoint/2010/main" val="239116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8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83" name="Rectangle 8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85" name="Rectangle 8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7" name="Group 8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88" name="Straight Connector 8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Rectangle 95">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100" name="Rectangle 99">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E4D164A2-3095-4D41-A51C-48FCC6AAE0AE}"/>
              </a:ext>
            </a:extLst>
          </p:cNvPr>
          <p:cNvSpPr>
            <a:spLocks noGrp="1"/>
          </p:cNvSpPr>
          <p:nvPr>
            <p:ph type="title"/>
          </p:nvPr>
        </p:nvSpPr>
        <p:spPr>
          <a:xfrm>
            <a:off x="1256493" y="1559768"/>
            <a:ext cx="2978281" cy="3135379"/>
          </a:xfrm>
        </p:spPr>
        <p:txBody>
          <a:bodyPr vert="horz" lIns="91440" tIns="45720" rIns="91440" bIns="45720" rtlCol="0" anchor="ctr">
            <a:normAutofit/>
          </a:bodyPr>
          <a:lstStyle/>
          <a:p>
            <a:pPr algn="ctr">
              <a:lnSpc>
                <a:spcPct val="83000"/>
              </a:lnSpc>
            </a:pPr>
            <a:r>
              <a:rPr lang="en-US" sz="3700" cap="all" spc="-100" dirty="0">
                <a:solidFill>
                  <a:schemeClr val="bg1"/>
                </a:solidFill>
              </a:rPr>
              <a:t>What is Glaucoma </a:t>
            </a:r>
          </a:p>
        </p:txBody>
      </p:sp>
      <p:sp>
        <p:nvSpPr>
          <p:cNvPr id="102" name="Rectangle 101">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4" name="Straight Connector 103">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DCF229E2-91DC-4338-B5F3-EBFA05EBB9C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24946" t="15822" r="21800" b="23397"/>
          <a:stretch/>
        </p:blipFill>
        <p:spPr>
          <a:xfrm>
            <a:off x="5364481" y="640855"/>
            <a:ext cx="6202238" cy="3981864"/>
          </a:xfrm>
          <a:prstGeom prst="rect">
            <a:avLst/>
          </a:prstGeom>
        </p:spPr>
      </p:pic>
      <p:sp>
        <p:nvSpPr>
          <p:cNvPr id="3" name="TextBox 2">
            <a:extLst>
              <a:ext uri="{FF2B5EF4-FFF2-40B4-BE49-F238E27FC236}">
                <a16:creationId xmlns:a16="http://schemas.microsoft.com/office/drawing/2014/main" id="{A74A624C-4E4C-4825-873D-D14F580AA326}"/>
              </a:ext>
            </a:extLst>
          </p:cNvPr>
          <p:cNvSpPr txBox="1"/>
          <p:nvPr/>
        </p:nvSpPr>
        <p:spPr>
          <a:xfrm>
            <a:off x="5364481" y="4679926"/>
            <a:ext cx="6202238" cy="1569660"/>
          </a:xfrm>
          <a:prstGeom prst="rect">
            <a:avLst/>
          </a:prstGeom>
          <a:solidFill>
            <a:schemeClr val="tx1"/>
          </a:solidFill>
        </p:spPr>
        <p:txBody>
          <a:bodyPr wrap="square" rtlCol="0">
            <a:spAutoFit/>
          </a:bodyPr>
          <a:lstStyle/>
          <a:p>
            <a:pPr algn="just"/>
            <a:r>
              <a:rPr lang="en-US" sz="1600" b="0" i="0" dirty="0">
                <a:solidFill>
                  <a:schemeClr val="bg1"/>
                </a:solidFill>
                <a:effectLst/>
                <a:latin typeface="Century Gothic" panose="020B0502020202020204" pitchFamily="34" charset="0"/>
              </a:rPr>
              <a:t>WHAT IS GLAUCOMA? It is an eye disease in which the pressure of the fluid in the eye rises to a point that the optic nerve becomes damaged. The pressure that builds up occurs because too much fluid is formed or because the channel in the eye through which the fluid normally drains is blocked.</a:t>
            </a:r>
            <a:endParaRPr lang="en-GB"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89298692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5C89-1C4B-4525-B770-0ED0DFE311D3}"/>
              </a:ext>
            </a:extLst>
          </p:cNvPr>
          <p:cNvSpPr>
            <a:spLocks noGrp="1"/>
          </p:cNvSpPr>
          <p:nvPr>
            <p:ph type="ctrTitle"/>
          </p:nvPr>
        </p:nvSpPr>
        <p:spPr>
          <a:xfrm>
            <a:off x="1629101" y="1850547"/>
            <a:ext cx="8933796" cy="800374"/>
          </a:xfrm>
        </p:spPr>
        <p:txBody>
          <a:bodyPr>
            <a:normAutofit/>
          </a:bodyPr>
          <a:lstStyle/>
          <a:p>
            <a:r>
              <a:rPr lang="en-US" sz="2400" dirty="0"/>
              <a:t>Glaucoma’s global Impact on vision Loss &amp; Blindness</a:t>
            </a:r>
            <a:endParaRPr lang="en-GB" sz="2400" dirty="0"/>
          </a:p>
        </p:txBody>
      </p:sp>
      <p:sp>
        <p:nvSpPr>
          <p:cNvPr id="3" name="Subtitle 2">
            <a:extLst>
              <a:ext uri="{FF2B5EF4-FFF2-40B4-BE49-F238E27FC236}">
                <a16:creationId xmlns:a16="http://schemas.microsoft.com/office/drawing/2014/main" id="{8D4A2252-1B88-46A9-A710-0AD96BB6A5EF}"/>
              </a:ext>
            </a:extLst>
          </p:cNvPr>
          <p:cNvSpPr>
            <a:spLocks noGrp="1"/>
          </p:cNvSpPr>
          <p:nvPr>
            <p:ph type="subTitle" idx="1"/>
          </p:nvPr>
        </p:nvSpPr>
        <p:spPr>
          <a:xfrm>
            <a:off x="1626051" y="2432809"/>
            <a:ext cx="8936846" cy="1283514"/>
          </a:xfrm>
          <a:solidFill>
            <a:schemeClr val="bg1">
              <a:lumMod val="95000"/>
            </a:schemeClr>
          </a:solidFill>
        </p:spPr>
        <p:txBody>
          <a:bodyPr>
            <a:normAutofit lnSpcReduction="10000"/>
          </a:bodyPr>
          <a:lstStyle/>
          <a:p>
            <a:pPr algn="l"/>
            <a:r>
              <a:rPr lang="en-US" sz="1000" dirty="0">
                <a:latin typeface="Century Gothic" panose="020B0502020202020204" pitchFamily="34" charset="0"/>
              </a:rPr>
              <a:t>Statistics according to World Health Organization and the World Glaucoma Association: </a:t>
            </a:r>
          </a:p>
          <a:p>
            <a:pPr marL="171450" indent="-171450" algn="l">
              <a:buFont typeface="Arial" panose="020B0604020202020204" pitchFamily="34" charset="0"/>
              <a:buChar char="•"/>
            </a:pPr>
            <a:r>
              <a:rPr lang="en-US" sz="1000" dirty="0">
                <a:latin typeface="Century Gothic" panose="020B0502020202020204" pitchFamily="34" charset="0"/>
              </a:rPr>
              <a:t>People blind due to glaucoma: an estimated 4.5 million globally</a:t>
            </a:r>
          </a:p>
          <a:p>
            <a:pPr marL="171450" indent="-171450" algn="l">
              <a:buFont typeface="Arial" panose="020B0604020202020204" pitchFamily="34" charset="0"/>
              <a:buChar char="•"/>
            </a:pPr>
            <a:r>
              <a:rPr lang="en-US" sz="1000" dirty="0">
                <a:latin typeface="Century Gothic" panose="020B0502020202020204" pitchFamily="34" charset="0"/>
              </a:rPr>
              <a:t>Percent of all global blindness cause by glaucoma: slightly more than 12%</a:t>
            </a:r>
          </a:p>
          <a:p>
            <a:pPr marL="171450" indent="-171450" algn="l">
              <a:buFont typeface="Arial" panose="020B0604020202020204" pitchFamily="34" charset="0"/>
              <a:buChar char="•"/>
            </a:pPr>
            <a:r>
              <a:rPr lang="en-US" sz="1000" dirty="0">
                <a:latin typeface="Century Gothic" panose="020B0502020202020204" pitchFamily="34" charset="0"/>
              </a:rPr>
              <a:t>2nd most common cause of blindness worldwide</a:t>
            </a:r>
          </a:p>
          <a:p>
            <a:pPr marL="171450" indent="-171450" algn="l">
              <a:buFont typeface="Arial" panose="020B0604020202020204" pitchFamily="34" charset="0"/>
              <a:buChar char="•"/>
            </a:pPr>
            <a:r>
              <a:rPr lang="en-US" sz="1000" dirty="0">
                <a:latin typeface="Century Gothic" panose="020B0502020202020204" pitchFamily="34" charset="0"/>
              </a:rPr>
              <a:t>Percent of affected people that are not even aware of having glaucoma: </a:t>
            </a:r>
          </a:p>
          <a:p>
            <a:pPr marL="628650" lvl="1" indent="-171450" algn="l">
              <a:buFont typeface="Arial" panose="020B0604020202020204" pitchFamily="34" charset="0"/>
              <a:buChar char="•"/>
            </a:pPr>
            <a:r>
              <a:rPr lang="en-US" sz="1000" dirty="0">
                <a:latin typeface="Century Gothic" panose="020B0502020202020204" pitchFamily="34" charset="0"/>
              </a:rPr>
              <a:t>up to 50% in developed countries</a:t>
            </a:r>
          </a:p>
          <a:p>
            <a:pPr marL="628650" lvl="1" indent="-171450" algn="l">
              <a:buFont typeface="Arial" panose="020B0604020202020204" pitchFamily="34" charset="0"/>
              <a:buChar char="•"/>
            </a:pPr>
            <a:r>
              <a:rPr lang="en-US" sz="1000" dirty="0">
                <a:latin typeface="Century Gothic" panose="020B0502020202020204" pitchFamily="34" charset="0"/>
              </a:rPr>
              <a:t>may rise to 90% in undeveloped parts of the world</a:t>
            </a:r>
          </a:p>
          <a:p>
            <a:pPr algn="l"/>
            <a:endParaRPr lang="en-US" sz="1000" dirty="0">
              <a:latin typeface="Century Gothic" panose="020B0502020202020204" pitchFamily="34" charset="0"/>
            </a:endParaRPr>
          </a:p>
          <a:p>
            <a:pPr algn="l"/>
            <a:endParaRPr lang="en-US" sz="1250" dirty="0">
              <a:latin typeface="+mj-lt"/>
            </a:endParaRPr>
          </a:p>
        </p:txBody>
      </p:sp>
      <p:sp>
        <p:nvSpPr>
          <p:cNvPr id="4" name="TextBox 3">
            <a:extLst>
              <a:ext uri="{FF2B5EF4-FFF2-40B4-BE49-F238E27FC236}">
                <a16:creationId xmlns:a16="http://schemas.microsoft.com/office/drawing/2014/main" id="{FB445F34-2E79-4A7B-812B-5FF0E1A85BEB}"/>
              </a:ext>
            </a:extLst>
          </p:cNvPr>
          <p:cNvSpPr txBox="1"/>
          <p:nvPr/>
        </p:nvSpPr>
        <p:spPr>
          <a:xfrm>
            <a:off x="1626051" y="3867325"/>
            <a:ext cx="8933796" cy="1492716"/>
          </a:xfrm>
          <a:prstGeom prst="rect">
            <a:avLst/>
          </a:prstGeom>
          <a:solidFill>
            <a:schemeClr val="bg1">
              <a:lumMod val="95000"/>
            </a:schemeClr>
          </a:solidFill>
        </p:spPr>
        <p:txBody>
          <a:bodyPr wrap="square" rtlCol="0">
            <a:spAutoFit/>
          </a:bodyPr>
          <a:lstStyle/>
          <a:p>
            <a:r>
              <a:rPr lang="en-US" sz="1000" dirty="0">
                <a:latin typeface="Century Gothic" panose="020B0502020202020204" pitchFamily="34" charset="0"/>
              </a:rPr>
              <a:t>According to University of Melbourne:</a:t>
            </a:r>
          </a:p>
          <a:p>
            <a:pPr marL="171450" lvl="0" indent="-171450">
              <a:buFont typeface="Arial" panose="020B0604020202020204" pitchFamily="34" charset="0"/>
              <a:buChar char="•"/>
            </a:pPr>
            <a:r>
              <a:rPr lang="en-GB" sz="1000" dirty="0">
                <a:effectLst/>
                <a:latin typeface="Century Gothic" panose="020B0502020202020204" pitchFamily="34" charset="0"/>
                <a:ea typeface="Calibri" panose="020F0502020204030204" pitchFamily="34" charset="0"/>
                <a:cs typeface="Times New Roman" panose="02020603050405020304" pitchFamily="18" charset="0"/>
              </a:rPr>
              <a:t>Life expectancy is going up and vision needs to be preserved to </a:t>
            </a:r>
            <a:r>
              <a:rPr lang="en-GB" sz="1000">
                <a:effectLst/>
                <a:latin typeface="Century Gothic" panose="020B0502020202020204" pitchFamily="34" charset="0"/>
                <a:ea typeface="Calibri" panose="020F0502020204030204" pitchFamily="34" charset="0"/>
                <a:cs typeface="Times New Roman" panose="02020603050405020304" pitchFamily="18" charset="0"/>
              </a:rPr>
              <a:t>maintain </a:t>
            </a:r>
            <a:r>
              <a:rPr lang="en-GB" sz="1000">
                <a:latin typeface="Century Gothic" panose="020B0502020202020204" pitchFamily="34" charset="0"/>
                <a:ea typeface="Calibri" panose="020F0502020204030204" pitchFamily="34" charset="0"/>
                <a:cs typeface="Times New Roman" panose="02020603050405020304" pitchFamily="18" charset="0"/>
              </a:rPr>
              <a:t>a</a:t>
            </a:r>
            <a:r>
              <a:rPr lang="en-GB" sz="1000">
                <a:effectLst/>
                <a:latin typeface="Century Gothic" panose="020B0502020202020204" pitchFamily="34" charset="0"/>
                <a:ea typeface="Calibri" panose="020F0502020204030204" pitchFamily="34" charset="0"/>
                <a:cs typeface="Times New Roman" panose="02020603050405020304" pitchFamily="18" charset="0"/>
              </a:rPr>
              <a:t> </a:t>
            </a:r>
            <a:r>
              <a:rPr lang="en-GB" sz="1000" dirty="0">
                <a:effectLst/>
                <a:latin typeface="Century Gothic" panose="020B0502020202020204" pitchFamily="34" charset="0"/>
                <a:ea typeface="Calibri" panose="020F0502020204030204" pitchFamily="34" charset="0"/>
                <a:cs typeface="Times New Roman" panose="02020603050405020304" pitchFamily="18" charset="0"/>
              </a:rPr>
              <a:t>good </a:t>
            </a:r>
            <a:r>
              <a:rPr lang="en-GB" sz="1000">
                <a:effectLst/>
                <a:latin typeface="Century Gothic" panose="020B0502020202020204" pitchFamily="34" charset="0"/>
                <a:ea typeface="Calibri" panose="020F0502020204030204" pitchFamily="34" charset="0"/>
                <a:cs typeface="Times New Roman" panose="02020603050405020304" pitchFamily="18" charset="0"/>
              </a:rPr>
              <a:t>live quality</a:t>
            </a:r>
            <a:endParaRPr lang="en-GB" sz="1000" dirty="0">
              <a:effectLst/>
              <a:latin typeface="Century Gothic" panose="020B0502020202020204" pitchFamily="34" charset="0"/>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GB" sz="1000" dirty="0">
                <a:effectLst/>
                <a:latin typeface="Century Gothic" panose="020B0502020202020204" pitchFamily="34" charset="0"/>
                <a:ea typeface="Calibri" panose="020F0502020204030204" pitchFamily="34" charset="0"/>
                <a:cs typeface="Times New Roman" panose="02020603050405020304" pitchFamily="18" charset="0"/>
              </a:rPr>
              <a:t>The size of the population with these eyes diseases has increased by a factor of about 1.5 due to increased life expectancy of population in the last 10 years.</a:t>
            </a:r>
          </a:p>
          <a:p>
            <a:pPr marL="171450" lvl="0" indent="-171450">
              <a:buFont typeface="Arial" panose="020B0604020202020204" pitchFamily="34" charset="0"/>
              <a:buChar char="•"/>
            </a:pPr>
            <a:r>
              <a:rPr lang="en-GB" sz="1000" dirty="0">
                <a:effectLst/>
                <a:latin typeface="Century Gothic" panose="020B0502020202020204" pitchFamily="34" charset="0"/>
                <a:ea typeface="Calibri" panose="020F0502020204030204" pitchFamily="34" charset="0"/>
                <a:cs typeface="Times New Roman" panose="02020603050405020304" pitchFamily="18" charset="0"/>
              </a:rPr>
              <a:t>Once retina is damaged, there is almost no chance to reverse the loss of vision unless some breakthroughs happen such as stem cell therapy.</a:t>
            </a:r>
          </a:p>
          <a:p>
            <a:pPr marL="171450" lvl="0" indent="-171450">
              <a:buFont typeface="Arial" panose="020B0604020202020204" pitchFamily="34" charset="0"/>
              <a:buChar char="•"/>
            </a:pPr>
            <a:r>
              <a:rPr lang="en-GB" sz="1000" dirty="0">
                <a:effectLst/>
                <a:latin typeface="Century Gothic" panose="020B0502020202020204" pitchFamily="34" charset="0"/>
                <a:ea typeface="Calibri" panose="020F0502020204030204" pitchFamily="34" charset="0"/>
                <a:cs typeface="Times New Roman" panose="02020603050405020304" pitchFamily="18" charset="0"/>
              </a:rPr>
              <a:t>Early detection is very important for eye diseases as early intervention can save vision or slowdown the progression in loss of vision.</a:t>
            </a:r>
          </a:p>
          <a:p>
            <a:pPr marL="171450" lvl="0" indent="-171450">
              <a:buFont typeface="Arial" panose="020B0604020202020204" pitchFamily="34" charset="0"/>
              <a:buChar char="•"/>
            </a:pPr>
            <a:r>
              <a:rPr lang="en-GB" sz="1000" dirty="0">
                <a:effectLst/>
                <a:latin typeface="Century Gothic" panose="020B0502020202020204" pitchFamily="34" charset="0"/>
                <a:ea typeface="Calibri" panose="020F0502020204030204" pitchFamily="34" charset="0"/>
                <a:cs typeface="Times New Roman" panose="02020603050405020304" pitchFamily="18" charset="0"/>
              </a:rPr>
              <a:t>It is nearly impossible to perform early detection on a large population (more than a billion) by clinicians.</a:t>
            </a:r>
          </a:p>
          <a:p>
            <a:pPr marL="171450" lvl="0" indent="-171450">
              <a:buFont typeface="Arial" panose="020B0604020202020204" pitchFamily="34" charset="0"/>
              <a:buChar char="•"/>
            </a:pPr>
            <a:r>
              <a:rPr lang="en-GB" sz="1100" u="sng" dirty="0">
                <a:effectLst/>
                <a:latin typeface="Century Gothic" panose="020B0502020202020204" pitchFamily="34" charset="0"/>
                <a:ea typeface="Calibri" panose="020F0502020204030204" pitchFamily="34" charset="0"/>
                <a:cs typeface="Times New Roman" panose="02020603050405020304" pitchFamily="18" charset="0"/>
              </a:rPr>
              <a:t>We need automated tools for screening, prediction and tracking the progression of eye diseases for whole population.</a:t>
            </a:r>
            <a:endParaRPr lang="en-GB" sz="1100" u="sng" dirty="0">
              <a:latin typeface="+mj-lt"/>
            </a:endParaRPr>
          </a:p>
        </p:txBody>
      </p:sp>
    </p:spTree>
    <p:extLst>
      <p:ext uri="{BB962C8B-B14F-4D97-AF65-F5344CB8AC3E}">
        <p14:creationId xmlns:p14="http://schemas.microsoft.com/office/powerpoint/2010/main" val="211371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0" name="Rectangle 29">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E4D164A2-3095-4D41-A51C-48FCC6AAE0AE}"/>
              </a:ext>
            </a:extLst>
          </p:cNvPr>
          <p:cNvSpPr>
            <a:spLocks noGrp="1"/>
          </p:cNvSpPr>
          <p:nvPr>
            <p:ph type="title"/>
          </p:nvPr>
        </p:nvSpPr>
        <p:spPr>
          <a:xfrm>
            <a:off x="1067624" y="1457514"/>
            <a:ext cx="3127415" cy="1202092"/>
          </a:xfrm>
        </p:spPr>
        <p:txBody>
          <a:bodyPr vert="horz" lIns="91440" tIns="45720" rIns="91440" bIns="45720" rtlCol="0" anchor="ctr">
            <a:normAutofit fontScale="90000"/>
          </a:bodyPr>
          <a:lstStyle/>
          <a:p>
            <a:pPr algn="ctr">
              <a:lnSpc>
                <a:spcPct val="83000"/>
              </a:lnSpc>
            </a:pPr>
            <a:r>
              <a:rPr lang="en-US" sz="3700" cap="all" spc="-100" dirty="0">
                <a:solidFill>
                  <a:schemeClr val="bg1"/>
                </a:solidFill>
              </a:rPr>
              <a:t> </a:t>
            </a:r>
            <a:r>
              <a:rPr lang="en-US" sz="2800" cap="all" spc="-100" dirty="0">
                <a:solidFill>
                  <a:schemeClr val="bg1"/>
                </a:solidFill>
              </a:rPr>
              <a:t>Glaucoma</a:t>
            </a:r>
            <a:br>
              <a:rPr lang="en-US" sz="2800" cap="all" spc="-100" dirty="0">
                <a:solidFill>
                  <a:schemeClr val="bg1"/>
                </a:solidFill>
              </a:rPr>
            </a:br>
            <a:r>
              <a:rPr lang="en-US" sz="2800" cap="all" spc="-100" dirty="0">
                <a:solidFill>
                  <a:schemeClr val="bg1"/>
                </a:solidFill>
              </a:rPr>
              <a:t>Screening in fundus images</a:t>
            </a:r>
          </a:p>
        </p:txBody>
      </p:sp>
      <p:sp>
        <p:nvSpPr>
          <p:cNvPr id="32" name="Rectangle 31">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33">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website&#10;&#10;Description automatically generated">
            <a:extLst>
              <a:ext uri="{FF2B5EF4-FFF2-40B4-BE49-F238E27FC236}">
                <a16:creationId xmlns:a16="http://schemas.microsoft.com/office/drawing/2014/main" id="{BB9A19AD-77DF-4177-8885-5AB034BE615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7592" t="30990" r="48148" b="24818"/>
          <a:stretch/>
        </p:blipFill>
        <p:spPr>
          <a:xfrm>
            <a:off x="5502907" y="633641"/>
            <a:ext cx="5937121" cy="4307949"/>
          </a:xfrm>
          <a:prstGeom prst="rect">
            <a:avLst/>
          </a:prstGeom>
        </p:spPr>
      </p:pic>
      <p:sp>
        <p:nvSpPr>
          <p:cNvPr id="3" name="TextBox 2">
            <a:extLst>
              <a:ext uri="{FF2B5EF4-FFF2-40B4-BE49-F238E27FC236}">
                <a16:creationId xmlns:a16="http://schemas.microsoft.com/office/drawing/2014/main" id="{235CE1F5-76D8-4C99-ADF2-FF99514EF41C}"/>
              </a:ext>
            </a:extLst>
          </p:cNvPr>
          <p:cNvSpPr txBox="1"/>
          <p:nvPr/>
        </p:nvSpPr>
        <p:spPr>
          <a:xfrm>
            <a:off x="5502907" y="5261540"/>
            <a:ext cx="5937121" cy="954107"/>
          </a:xfrm>
          <a:prstGeom prst="rect">
            <a:avLst/>
          </a:prstGeom>
          <a:solidFill>
            <a:schemeClr val="tx1"/>
          </a:solidFill>
        </p:spPr>
        <p:txBody>
          <a:bodyPr wrap="square" rtlCol="0">
            <a:spAutoFit/>
          </a:bodyPr>
          <a:lstStyle/>
          <a:p>
            <a:pPr algn="just"/>
            <a:r>
              <a:rPr lang="en-US" sz="1400" b="0" i="0" dirty="0">
                <a:solidFill>
                  <a:schemeClr val="bg1"/>
                </a:solidFill>
                <a:effectLst/>
                <a:latin typeface="Century Gothic" panose="020B0502020202020204" pitchFamily="34" charset="0"/>
              </a:rPr>
              <a:t>Glaucoma is the second leading cause of blindness in the world behind cataracts, but, unlike cataracts, the vision loss associated with glaucoma is largely irreversible. One major glaucoma screening technique is optic nerve head (ONH) assessment.</a:t>
            </a:r>
            <a:endParaRPr lang="en-GB" sz="1400" dirty="0">
              <a:solidFill>
                <a:schemeClr val="bg1"/>
              </a:solidFill>
              <a:latin typeface="Century Gothic" panose="020B0502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1B991004-5F5B-40B2-A8C6-348811DF51D1}"/>
              </a:ext>
            </a:extLst>
          </p:cNvPr>
          <p:cNvPicPr>
            <a:picLocks noChangeAspect="1"/>
          </p:cNvPicPr>
          <p:nvPr/>
        </p:nvPicPr>
        <p:blipFill rotWithShape="1">
          <a:blip r:embed="rId5">
            <a:extLst>
              <a:ext uri="{28A0092B-C50C-407E-A947-70E740481C1C}">
                <a14:useLocalDpi xmlns:a14="http://schemas.microsoft.com/office/drawing/2010/main" val="0"/>
              </a:ext>
            </a:extLst>
          </a:blip>
          <a:srcRect l="16986" t="23129" r="50351" b="26531"/>
          <a:stretch/>
        </p:blipFill>
        <p:spPr>
          <a:xfrm>
            <a:off x="891905" y="2736263"/>
            <a:ext cx="3742730" cy="3244597"/>
          </a:xfrm>
          <a:prstGeom prst="rect">
            <a:avLst/>
          </a:prstGeom>
        </p:spPr>
      </p:pic>
    </p:spTree>
    <p:extLst>
      <p:ext uri="{BB962C8B-B14F-4D97-AF65-F5344CB8AC3E}">
        <p14:creationId xmlns:p14="http://schemas.microsoft.com/office/powerpoint/2010/main" val="416175894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7571303"/>
          </a:xfrm>
          <a:prstGeom prst="rect">
            <a:avLst/>
          </a:prstGeom>
          <a:noFill/>
        </p:spPr>
        <p:txBody>
          <a:bodyPr wrap="square" rtlCol="0">
            <a:spAutoFit/>
          </a:bodyPr>
          <a:lstStyle/>
          <a:p>
            <a:r>
              <a:rPr lang="en-US" dirty="0">
                <a:latin typeface="+mj-lt"/>
              </a:rPr>
              <a:t>STAKEHOLDER PRESENTATION</a:t>
            </a:r>
          </a:p>
          <a:p>
            <a:r>
              <a:rPr lang="en-US" dirty="0">
                <a:latin typeface="+mj-lt"/>
              </a:rPr>
              <a:t>USE CASE AND DATASET</a:t>
            </a:r>
          </a:p>
          <a:p>
            <a:endParaRPr lang="en-US" dirty="0">
              <a:latin typeface="+mj-lt"/>
            </a:endParaRPr>
          </a:p>
          <a:p>
            <a:endParaRPr lang="en-US" sz="800" dirty="0"/>
          </a:p>
          <a:p>
            <a:pPr marL="285750" indent="-285750">
              <a:buFontTx/>
              <a:buChar char="-"/>
            </a:pPr>
            <a:r>
              <a:rPr lang="en-US" sz="1400" dirty="0">
                <a:latin typeface="Century Gothic" panose="020B0502020202020204" pitchFamily="34" charset="0"/>
              </a:rPr>
              <a:t>Use case:</a:t>
            </a:r>
          </a:p>
          <a:p>
            <a:r>
              <a:rPr lang="en-US" sz="1400" dirty="0">
                <a:latin typeface="Century Gothic" panose="020B0502020202020204" pitchFamily="34" charset="0"/>
              </a:rPr>
              <a:t>	- Classifying retinal fundus images as glaucoma or nonglaucoma (normal)</a:t>
            </a:r>
          </a:p>
          <a:p>
            <a:r>
              <a:rPr lang="en-US" sz="1400" dirty="0">
                <a:latin typeface="Century Gothic" panose="020B0502020202020204" pitchFamily="34" charset="0"/>
              </a:rPr>
              <a:t>	- Training a model to classify retinal fundus images from a dataset of labelled images</a:t>
            </a:r>
          </a:p>
          <a:p>
            <a:endParaRPr lang="en-US" sz="1400" dirty="0">
              <a:latin typeface="Century Gothic" panose="020B0502020202020204" pitchFamily="34" charset="0"/>
            </a:endParaRPr>
          </a:p>
          <a:p>
            <a:pPr marL="285750" indent="-285750">
              <a:buFontTx/>
              <a:buChar char="-"/>
            </a:pPr>
            <a:r>
              <a:rPr lang="en-US" sz="1400" dirty="0">
                <a:latin typeface="Century Gothic" panose="020B0502020202020204" pitchFamily="34" charset="0"/>
              </a:rPr>
              <a:t>Dataset:</a:t>
            </a:r>
          </a:p>
          <a:p>
            <a:r>
              <a:rPr lang="en-US" sz="1400" dirty="0">
                <a:latin typeface="Century Gothic" panose="020B0502020202020204" pitchFamily="34" charset="0"/>
              </a:rPr>
              <a:t>	- ORIGA-light : An Online Retinal Fundus Image Database for Glaucoma Analysis and Research</a:t>
            </a:r>
          </a:p>
          <a:p>
            <a:r>
              <a:rPr lang="en-US" sz="1400" dirty="0">
                <a:latin typeface="Century Gothic" panose="020B0502020202020204" pitchFamily="34" charset="0"/>
              </a:rPr>
              <a:t>	This Database consists of 650 images (including 168 glaucomatous images and 482 randomly selected 	nonglaucoma images) from </a:t>
            </a:r>
            <a:r>
              <a:rPr lang="en-US" sz="1400" dirty="0" err="1">
                <a:latin typeface="Century Gothic" panose="020B0502020202020204" pitchFamily="34" charset="0"/>
              </a:rPr>
              <a:t>SiMES</a:t>
            </a:r>
            <a:r>
              <a:rPr lang="en-US" sz="1400" dirty="0">
                <a:latin typeface="Century Gothic" panose="020B0502020202020204" pitchFamily="34" charset="0"/>
              </a:rPr>
              <a:t> study. Each image is segmented and annotated by trained professionals from 	Singapore Eye Research Institute. </a:t>
            </a:r>
          </a:p>
          <a:p>
            <a:endParaRPr lang="en-US" sz="1400" dirty="0">
              <a:latin typeface="Century Gothic" panose="020B0502020202020204" pitchFamily="34" charset="0"/>
            </a:endParaRPr>
          </a:p>
          <a:p>
            <a:r>
              <a:rPr lang="en-US" sz="1400" dirty="0">
                <a:latin typeface="Century Gothic" panose="020B0502020202020204" pitchFamily="34" charset="0"/>
              </a:rPr>
              <a:t>	- research done by 8 authors: </a:t>
            </a:r>
          </a:p>
          <a:p>
            <a:r>
              <a:rPr lang="en-US" sz="1400" dirty="0">
                <a:latin typeface="Century Gothic" panose="020B0502020202020204" pitchFamily="34" charset="0"/>
              </a:rPr>
              <a:t>	</a:t>
            </a:r>
            <a:r>
              <a:rPr lang="en-US" sz="1400" dirty="0" err="1">
                <a:latin typeface="Century Gothic" panose="020B0502020202020204" pitchFamily="34" charset="0"/>
              </a:rPr>
              <a:t>Zhuo</a:t>
            </a:r>
            <a:r>
              <a:rPr lang="en-US" sz="1400" dirty="0">
                <a:latin typeface="Century Gothic" panose="020B0502020202020204" pitchFamily="34" charset="0"/>
              </a:rPr>
              <a:t> Zhang, Feng Shou Yin, Jiang Liu, Wing Kee Wong, Ngan Meng Tan, </a:t>
            </a:r>
            <a:r>
              <a:rPr lang="en-US" sz="1400" dirty="0" err="1">
                <a:latin typeface="Century Gothic" panose="020B0502020202020204" pitchFamily="34" charset="0"/>
              </a:rPr>
              <a:t>Beng</a:t>
            </a:r>
            <a:r>
              <a:rPr lang="en-US" sz="1400" dirty="0">
                <a:latin typeface="Century Gothic" panose="020B0502020202020204" pitchFamily="34" charset="0"/>
              </a:rPr>
              <a:t> Hai Lee, Jun Cheng, Tien Yin Wong </a:t>
            </a:r>
          </a:p>
          <a:p>
            <a:endParaRPr lang="en-US" sz="1400" dirty="0">
              <a:latin typeface="Century Gothic" panose="020B0502020202020204" pitchFamily="34" charset="0"/>
            </a:endParaRPr>
          </a:p>
          <a:p>
            <a:endParaRPr lang="en-US" sz="1400" dirty="0">
              <a:latin typeface="Century Gothic" panose="020B0502020202020204" pitchFamily="34" charset="0"/>
            </a:endParaRPr>
          </a:p>
          <a:p>
            <a:r>
              <a:rPr lang="en-US" sz="1400" dirty="0">
                <a:latin typeface="Century Gothic" panose="020B0502020202020204" pitchFamily="34" charset="0"/>
              </a:rPr>
              <a:t>	- Images downloaded from Kaggle open data source  </a:t>
            </a:r>
          </a:p>
          <a:p>
            <a:r>
              <a:rPr lang="en-US" sz="1400" dirty="0">
                <a:latin typeface="Century Gothic" panose="020B0502020202020204" pitchFamily="34" charset="0"/>
              </a:rPr>
              <a:t>	</a:t>
            </a:r>
            <a:r>
              <a:rPr lang="en-US" sz="1400" dirty="0">
                <a:latin typeface="Century Gothic" panose="020B0502020202020204" pitchFamily="34" charset="0"/>
                <a:hlinkClick r:id="rId2"/>
              </a:rPr>
              <a:t>https://www.kaggle.com/sshikamaru/glaucoma-detection</a:t>
            </a:r>
            <a:endParaRPr lang="en-US" sz="1400" dirty="0">
              <a:latin typeface="Century Gothic" panose="020B0502020202020204" pitchFamily="34" charset="0"/>
            </a:endParaRPr>
          </a:p>
          <a:p>
            <a:r>
              <a:rPr lang="en-US" sz="1400" dirty="0">
                <a:latin typeface="Century Gothic" panose="020B0502020202020204" pitchFamily="34" charset="0"/>
              </a:rPr>
              <a:t>	CSV file provides file names, CDR (cut to disk ratio) and classification of Glaucoma negative(a) or positive(b)</a:t>
            </a:r>
          </a:p>
          <a:p>
            <a:r>
              <a:rPr lang="en-US" sz="1400" dirty="0">
                <a:latin typeface="Century Gothic" panose="020B0502020202020204" pitchFamily="34" charset="0"/>
              </a:rPr>
              <a:t>	If CDR </a:t>
            </a:r>
            <a:r>
              <a:rPr lang="en-GB" sz="1400" dirty="0">
                <a:latin typeface="Century Gothic" panose="020B0502020202020204" pitchFamily="34" charset="0"/>
              </a:rPr>
              <a:t>≥ 0.65, the image is Glaucoma positive.</a:t>
            </a:r>
          </a:p>
          <a:p>
            <a:r>
              <a:rPr lang="en-GB" sz="1400" dirty="0">
                <a:latin typeface="Century Gothic" panose="020B0502020202020204" pitchFamily="34" charset="0"/>
              </a:rPr>
              <a:t>	If </a:t>
            </a:r>
            <a:r>
              <a:rPr lang="en-US" sz="1400" dirty="0">
                <a:latin typeface="Century Gothic" panose="020B0502020202020204" pitchFamily="34" charset="0"/>
              </a:rPr>
              <a:t>CDR </a:t>
            </a:r>
            <a:r>
              <a:rPr lang="en-GB" sz="1400" dirty="0">
                <a:latin typeface="Century Gothic" panose="020B0502020202020204" pitchFamily="34" charset="0"/>
              </a:rPr>
              <a:t>&lt;0.65, the image is Glaucoma negative.</a:t>
            </a:r>
            <a:endParaRPr lang="en-US" sz="1400" dirty="0">
              <a:latin typeface="Century Gothic" panose="020B0502020202020204" pitchFamily="34" charset="0"/>
            </a:endParaRPr>
          </a:p>
          <a:p>
            <a:endParaRPr lang="en-US" dirty="0"/>
          </a:p>
          <a:p>
            <a:endParaRPr lang="en-US" dirty="0"/>
          </a:p>
          <a:p>
            <a:endParaRPr lang="en-US" dirty="0"/>
          </a:p>
          <a:p>
            <a:endParaRPr lang="en-US" dirty="0"/>
          </a:p>
          <a:p>
            <a:r>
              <a:rPr lang="en-US" dirty="0"/>
              <a:t>									</a:t>
            </a:r>
          </a:p>
          <a:p>
            <a:endParaRPr lang="en-US" dirty="0"/>
          </a:p>
          <a:p>
            <a:endParaRPr lang="en-US" dirty="0"/>
          </a:p>
          <a:p>
            <a:r>
              <a:rPr lang="en-US" dirty="0"/>
              <a:t> </a:t>
            </a:r>
            <a:endParaRPr lang="en-GB" dirty="0"/>
          </a:p>
        </p:txBody>
      </p:sp>
      <p:pic>
        <p:nvPicPr>
          <p:cNvPr id="4" name="Picture 3" descr="Text&#10;&#10;Description automatically generated">
            <a:extLst>
              <a:ext uri="{FF2B5EF4-FFF2-40B4-BE49-F238E27FC236}">
                <a16:creationId xmlns:a16="http://schemas.microsoft.com/office/drawing/2014/main" id="{C7F5CF10-04CB-4E64-9B78-C2524C0D64B8}"/>
              </a:ext>
            </a:extLst>
          </p:cNvPr>
          <p:cNvPicPr>
            <a:picLocks noChangeAspect="1"/>
          </p:cNvPicPr>
          <p:nvPr/>
        </p:nvPicPr>
        <p:blipFill rotWithShape="1">
          <a:blip r:embed="rId3">
            <a:extLst>
              <a:ext uri="{28A0092B-C50C-407E-A947-70E740481C1C}">
                <a14:useLocalDpi xmlns:a14="http://schemas.microsoft.com/office/drawing/2010/main" val="0"/>
              </a:ext>
            </a:extLst>
          </a:blip>
          <a:srcRect l="24737" t="48523" r="59066" b="37958"/>
          <a:stretch/>
        </p:blipFill>
        <p:spPr>
          <a:xfrm>
            <a:off x="7729342" y="4263321"/>
            <a:ext cx="3999239" cy="1877420"/>
          </a:xfrm>
          <a:prstGeom prst="rect">
            <a:avLst/>
          </a:prstGeom>
        </p:spPr>
      </p:pic>
    </p:spTree>
    <p:extLst>
      <p:ext uri="{BB962C8B-B14F-4D97-AF65-F5344CB8AC3E}">
        <p14:creationId xmlns:p14="http://schemas.microsoft.com/office/powerpoint/2010/main" val="372167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6863417"/>
          </a:xfrm>
          <a:prstGeom prst="rect">
            <a:avLst/>
          </a:prstGeom>
          <a:noFill/>
        </p:spPr>
        <p:txBody>
          <a:bodyPr wrap="square" rtlCol="0">
            <a:spAutoFit/>
          </a:bodyPr>
          <a:lstStyle/>
          <a:p>
            <a:endParaRPr lang="en-US" dirty="0"/>
          </a:p>
          <a:p>
            <a:r>
              <a:rPr lang="en-US" dirty="0">
                <a:latin typeface="+mj-lt"/>
              </a:rPr>
              <a:t>STAKEHOLDER PRESENTATION</a:t>
            </a:r>
          </a:p>
          <a:p>
            <a:r>
              <a:rPr lang="en-US" dirty="0">
                <a:latin typeface="+mj-lt"/>
              </a:rPr>
              <a:t>SOLUTION AND RESULTS</a:t>
            </a:r>
          </a:p>
          <a:p>
            <a:endParaRPr lang="en-US" dirty="0"/>
          </a:p>
          <a:p>
            <a:endParaRPr lang="en-US" dirty="0"/>
          </a:p>
          <a:p>
            <a:pPr marL="285750" indent="-285750">
              <a:buFontTx/>
              <a:buChar char="-"/>
            </a:pPr>
            <a:r>
              <a:rPr lang="en-US" sz="1400" dirty="0">
                <a:latin typeface="Century Gothic" panose="020B0502020202020204" pitchFamily="34" charset="0"/>
              </a:rPr>
              <a:t>Shuffled the dataset (650 jpeg images in total, 196 Mb) and split into </a:t>
            </a:r>
          </a:p>
          <a:p>
            <a:r>
              <a:rPr lang="en-US" sz="1400" dirty="0">
                <a:latin typeface="Century Gothic" panose="020B0502020202020204" pitchFamily="34" charset="0"/>
              </a:rPr>
              <a:t>	-Training (80% of images, 520 images of which 134 Glaucoma positive and 386 Glaucoma negative)</a:t>
            </a:r>
          </a:p>
          <a:p>
            <a:r>
              <a:rPr lang="en-US" sz="1400" dirty="0">
                <a:latin typeface="Century Gothic" panose="020B0502020202020204" pitchFamily="34" charset="0"/>
              </a:rPr>
              <a:t>	- Validation (20% of image, 130 images of which 34 Glaucoma positive and 96 Glaucoma negative).</a:t>
            </a:r>
          </a:p>
          <a:p>
            <a:endParaRPr lang="en-US" sz="1400" dirty="0">
              <a:latin typeface="Century Gothic" panose="020B0502020202020204" pitchFamily="34" charset="0"/>
            </a:endParaRPr>
          </a:p>
          <a:p>
            <a:pPr marL="285750" indent="-285750">
              <a:buFontTx/>
              <a:buChar char="-"/>
            </a:pPr>
            <a:r>
              <a:rPr lang="en-US" sz="1400" dirty="0">
                <a:latin typeface="Century Gothic" panose="020B0502020202020204" pitchFamily="34" charset="0"/>
              </a:rPr>
              <a:t>Best results with deep learning model - Convolutional Neural Network (CNN) in </a:t>
            </a:r>
            <a:r>
              <a:rPr lang="en-US" sz="1400" dirty="0" err="1">
                <a:latin typeface="Century Gothic" panose="020B0502020202020204" pitchFamily="34" charset="0"/>
              </a:rPr>
              <a:t>Keras</a:t>
            </a:r>
            <a:r>
              <a:rPr lang="en-US" sz="1400" dirty="0">
                <a:latin typeface="Century Gothic" panose="020B0502020202020204" pitchFamily="34" charset="0"/>
              </a:rPr>
              <a:t>, TensorFlow.</a:t>
            </a:r>
          </a:p>
          <a:p>
            <a:r>
              <a:rPr lang="en-US" sz="1400" dirty="0">
                <a:latin typeface="Century Gothic" panose="020B0502020202020204" pitchFamily="34" charset="0"/>
              </a:rPr>
              <a:t>	- Batch size: 64</a:t>
            </a:r>
          </a:p>
          <a:p>
            <a:r>
              <a:rPr lang="en-US" sz="1400" dirty="0">
                <a:latin typeface="Century Gothic" panose="020B0502020202020204" pitchFamily="34" charset="0"/>
              </a:rPr>
              <a:t>	- Number of Epochs: 20</a:t>
            </a:r>
          </a:p>
          <a:p>
            <a:r>
              <a:rPr lang="en-US" sz="1400" dirty="0">
                <a:latin typeface="Century Gothic" panose="020B0502020202020204" pitchFamily="34" charset="0"/>
              </a:rPr>
              <a:t>	- Architecture: Convolution layers followed by dense layers</a:t>
            </a:r>
          </a:p>
          <a:p>
            <a:r>
              <a:rPr lang="en-US" sz="1400" dirty="0">
                <a:latin typeface="Century Gothic" panose="020B0502020202020204" pitchFamily="34" charset="0"/>
              </a:rPr>
              <a:t>	- Optimizer: Adam</a:t>
            </a:r>
          </a:p>
          <a:p>
            <a:r>
              <a:rPr lang="en-US" sz="1400" dirty="0">
                <a:latin typeface="Century Gothic" panose="020B0502020202020204" pitchFamily="34" charset="0"/>
              </a:rPr>
              <a:t>	- Test loss: sparse categorical </a:t>
            </a:r>
            <a:r>
              <a:rPr lang="en-US" sz="1400" dirty="0" err="1">
                <a:latin typeface="Century Gothic" panose="020B0502020202020204" pitchFamily="34" charset="0"/>
              </a:rPr>
              <a:t>crossentropy</a:t>
            </a:r>
            <a:r>
              <a:rPr lang="en-US" sz="1400" dirty="0">
                <a:latin typeface="Century Gothic" panose="020B0502020202020204" pitchFamily="34" charset="0"/>
              </a:rPr>
              <a:t> 2.0893890133e-05</a:t>
            </a:r>
          </a:p>
          <a:p>
            <a:r>
              <a:rPr lang="en-US" sz="1400" dirty="0">
                <a:latin typeface="Century Gothic" panose="020B0502020202020204" pitchFamily="34" charset="0"/>
              </a:rPr>
              <a:t>	- Accuracy on test data: 93.83%</a:t>
            </a:r>
          </a:p>
          <a:p>
            <a:endParaRPr lang="en-US" sz="1400" dirty="0">
              <a:latin typeface="Century Gothic" panose="020B0502020202020204" pitchFamily="34" charset="0"/>
            </a:endParaRPr>
          </a:p>
          <a:p>
            <a:pPr marL="285750" indent="-285750">
              <a:buFontTx/>
              <a:buChar char="-"/>
            </a:pPr>
            <a:r>
              <a:rPr lang="en-US" sz="1400" dirty="0">
                <a:latin typeface="Century Gothic" panose="020B0502020202020204" pitchFamily="34" charset="0"/>
              </a:rPr>
              <a:t>We tried 2 machine learning models:</a:t>
            </a:r>
          </a:p>
          <a:p>
            <a:r>
              <a:rPr lang="en-US" sz="1400" dirty="0">
                <a:latin typeface="Century Gothic" panose="020B0502020202020204" pitchFamily="34" charset="0"/>
              </a:rPr>
              <a:t>	- SVM (support vector machine), accuracy on test data: 71.53%</a:t>
            </a:r>
          </a:p>
          <a:p>
            <a:r>
              <a:rPr lang="en-US" sz="1400" dirty="0">
                <a:latin typeface="Century Gothic" panose="020B0502020202020204" pitchFamily="34" charset="0"/>
              </a:rPr>
              <a:t>	- Random Forest, accuracy on test data: 93.50%</a:t>
            </a:r>
          </a:p>
          <a:p>
            <a:r>
              <a:rPr lang="en-US" sz="1400" dirty="0">
                <a:latin typeface="Century Gothic" panose="020B0502020202020204" pitchFamily="34" charset="0"/>
              </a:rPr>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pic>
        <p:nvPicPr>
          <p:cNvPr id="6" name="Picture 5" descr="Graphical user interface, application&#10;&#10;Description automatically generated">
            <a:extLst>
              <a:ext uri="{FF2B5EF4-FFF2-40B4-BE49-F238E27FC236}">
                <a16:creationId xmlns:a16="http://schemas.microsoft.com/office/drawing/2014/main" id="{68892D85-7E30-42BE-8E02-9FBFAFED32FB}"/>
              </a:ext>
            </a:extLst>
          </p:cNvPr>
          <p:cNvPicPr>
            <a:picLocks noChangeAspect="1"/>
          </p:cNvPicPr>
          <p:nvPr/>
        </p:nvPicPr>
        <p:blipFill rotWithShape="1">
          <a:blip r:embed="rId2">
            <a:extLst>
              <a:ext uri="{28A0092B-C50C-407E-A947-70E740481C1C}">
                <a14:useLocalDpi xmlns:a14="http://schemas.microsoft.com/office/drawing/2010/main" val="0"/>
              </a:ext>
            </a:extLst>
          </a:blip>
          <a:srcRect l="25918" t="55554" r="52959" b="18868"/>
          <a:stretch/>
        </p:blipFill>
        <p:spPr>
          <a:xfrm>
            <a:off x="7080307" y="3243058"/>
            <a:ext cx="4635831" cy="3157741"/>
          </a:xfrm>
          <a:prstGeom prst="rect">
            <a:avLst/>
          </a:prstGeom>
        </p:spPr>
      </p:pic>
    </p:spTree>
    <p:extLst>
      <p:ext uri="{BB962C8B-B14F-4D97-AF65-F5344CB8AC3E}">
        <p14:creationId xmlns:p14="http://schemas.microsoft.com/office/powerpoint/2010/main" val="738369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8217634"/>
          </a:xfrm>
          <a:prstGeom prst="rect">
            <a:avLst/>
          </a:prstGeom>
          <a:noFill/>
        </p:spPr>
        <p:txBody>
          <a:bodyPr wrap="square" rtlCol="0">
            <a:spAutoFit/>
          </a:bodyPr>
          <a:lstStyle/>
          <a:p>
            <a:endParaRPr lang="en-US" dirty="0"/>
          </a:p>
          <a:p>
            <a:r>
              <a:rPr lang="en-US" dirty="0">
                <a:latin typeface="+mj-lt"/>
              </a:rPr>
              <a:t>PEER PRESENTATION</a:t>
            </a:r>
          </a:p>
          <a:p>
            <a:r>
              <a:rPr lang="en-US" dirty="0">
                <a:latin typeface="+mj-lt"/>
              </a:rPr>
              <a:t>INITIAL DATA EXPLORATION</a:t>
            </a:r>
          </a:p>
          <a:p>
            <a:pPr marL="285750" indent="-285750">
              <a:buFontTx/>
              <a:buChar char="-"/>
            </a:pPr>
            <a:endParaRPr lang="en-US" dirty="0">
              <a:latin typeface="Century Gothic" panose="020B0502020202020204" pitchFamily="34" charset="0"/>
            </a:endParaRPr>
          </a:p>
          <a:p>
            <a:endParaRPr lang="en-US" dirty="0">
              <a:latin typeface="Century Gothic" panose="020B0502020202020204" pitchFamily="34" charset="0"/>
            </a:endParaRPr>
          </a:p>
          <a:p>
            <a:pPr marL="285750" indent="-285750">
              <a:buFontTx/>
              <a:buChar char="-"/>
            </a:pPr>
            <a:r>
              <a:rPr lang="en-US" sz="1400" dirty="0">
                <a:latin typeface="Century Gothic" panose="020B0502020202020204" pitchFamily="34" charset="0"/>
              </a:rPr>
              <a:t>DATASET:</a:t>
            </a:r>
          </a:p>
          <a:p>
            <a:r>
              <a:rPr lang="en-US" sz="1400" dirty="0">
                <a:latin typeface="Century Gothic" panose="020B0502020202020204" pitchFamily="34" charset="0"/>
              </a:rPr>
              <a:t>	- 650 images (jpeg) saved into labelled input folder </a:t>
            </a:r>
            <a:r>
              <a:rPr lang="en-US" sz="1400" dirty="0" err="1">
                <a:latin typeface="Century Gothic" panose="020B0502020202020204" pitchFamily="34" charset="0"/>
              </a:rPr>
              <a:t>Fundus_Train_Val_Data</a:t>
            </a:r>
            <a:endParaRPr lang="en-US" sz="1400" dirty="0">
              <a:latin typeface="Century Gothic" panose="020B0502020202020204" pitchFamily="34" charset="0"/>
            </a:endParaRPr>
          </a:p>
          <a:p>
            <a:r>
              <a:rPr lang="en-US" sz="1400" dirty="0">
                <a:latin typeface="Century Gothic" panose="020B0502020202020204" pitchFamily="34" charset="0"/>
              </a:rPr>
              <a:t>	- uneven distribution of classes (26% </a:t>
            </a:r>
            <a:r>
              <a:rPr lang="en-US" sz="1400" dirty="0" err="1">
                <a:latin typeface="Century Gothic" panose="020B0502020202020204" pitchFamily="34" charset="0"/>
              </a:rPr>
              <a:t>glaucomatus</a:t>
            </a:r>
            <a:r>
              <a:rPr lang="en-US" sz="1400" dirty="0">
                <a:latin typeface="Century Gothic" panose="020B0502020202020204" pitchFamily="34" charset="0"/>
              </a:rPr>
              <a:t> (168 images) and 74% </a:t>
            </a:r>
            <a:r>
              <a:rPr lang="en-US" sz="1400" dirty="0" err="1">
                <a:latin typeface="Century Gothic" panose="020B0502020202020204" pitchFamily="34" charset="0"/>
              </a:rPr>
              <a:t>nonglaucomatus</a:t>
            </a:r>
            <a:r>
              <a:rPr lang="en-US" sz="1400" dirty="0">
                <a:latin typeface="Century Gothic" panose="020B0502020202020204" pitchFamily="34" charset="0"/>
              </a:rPr>
              <a:t> (</a:t>
            </a:r>
            <a:r>
              <a:rPr lang="en-US" sz="1400">
                <a:latin typeface="Century Gothic" panose="020B0502020202020204" pitchFamily="34" charset="0"/>
              </a:rPr>
              <a:t>482 image)).</a:t>
            </a:r>
            <a:endParaRPr lang="en-US" sz="1400" dirty="0">
              <a:latin typeface="Century Gothic" panose="020B0502020202020204" pitchFamily="34" charset="0"/>
            </a:endParaRPr>
          </a:p>
          <a:p>
            <a:r>
              <a:rPr lang="en-US" sz="1400" dirty="0">
                <a:latin typeface="Century Gothic" panose="020B0502020202020204" pitchFamily="34" charset="0"/>
              </a:rPr>
              <a:t>	- Image size from 192KB – 437KB</a:t>
            </a:r>
          </a:p>
          <a:p>
            <a:r>
              <a:rPr lang="en-US" sz="1400" dirty="0">
                <a:latin typeface="Century Gothic" panose="020B0502020202020204" pitchFamily="34" charset="0"/>
              </a:rPr>
              <a:t>	- Image dimensions 3072 x 2048 pixels</a:t>
            </a:r>
          </a:p>
          <a:p>
            <a:r>
              <a:rPr lang="en-US" sz="1400" dirty="0">
                <a:latin typeface="Century Gothic" panose="020B0502020202020204" pitchFamily="34" charset="0"/>
              </a:rPr>
              <a:t>	- Resolution 96 dpi</a:t>
            </a:r>
          </a:p>
          <a:p>
            <a:r>
              <a:rPr lang="en-US" sz="1400" dirty="0">
                <a:latin typeface="Century Gothic" panose="020B0502020202020204" pitchFamily="34" charset="0"/>
              </a:rPr>
              <a:t>	- Bit depth 24</a:t>
            </a:r>
          </a:p>
          <a:p>
            <a:r>
              <a:rPr lang="en-US" sz="1400" dirty="0">
                <a:latin typeface="Century Gothic" panose="020B0502020202020204" pitchFamily="34" charset="0"/>
              </a:rPr>
              <a:t>	- RGB color mode</a:t>
            </a:r>
          </a:p>
          <a:p>
            <a:endParaRPr lang="en-US" sz="1400" dirty="0">
              <a:latin typeface="Century Gothic" panose="020B0502020202020204" pitchFamily="34" charset="0"/>
            </a:endParaRPr>
          </a:p>
          <a:p>
            <a:endParaRPr lang="en-US" sz="1400" dirty="0">
              <a:latin typeface="Century Gothic" panose="020B0502020202020204" pitchFamily="34" charset="0"/>
            </a:endParaRPr>
          </a:p>
          <a:p>
            <a:pPr marL="285750" indent="-285750">
              <a:buFontTx/>
              <a:buChar char="-"/>
            </a:pPr>
            <a:r>
              <a:rPr lang="en-US" sz="1400" dirty="0">
                <a:latin typeface="Century Gothic" panose="020B0502020202020204" pitchFamily="34" charset="0"/>
              </a:rPr>
              <a:t>DATA CLEANSING AND FEATURES CREATION</a:t>
            </a:r>
          </a:p>
          <a:p>
            <a:pPr lvl="2"/>
            <a:r>
              <a:rPr lang="en-US" sz="1400" dirty="0">
                <a:latin typeface="Century Gothic" panose="020B0502020202020204" pitchFamily="34" charset="0"/>
              </a:rPr>
              <a:t>- Global centering, calculate global mean, global centering of pixels, pixel normalization</a:t>
            </a:r>
          </a:p>
          <a:p>
            <a:r>
              <a:rPr lang="en-US" sz="1400" dirty="0">
                <a:latin typeface="Century Gothic" panose="020B0502020202020204" pitchFamily="34" charset="0"/>
              </a:rPr>
              <a:t>	- Resize images to 512 x 512 pixels</a:t>
            </a:r>
          </a:p>
          <a:p>
            <a:r>
              <a:rPr lang="en-US" sz="1400" dirty="0">
                <a:latin typeface="Century Gothic" panose="020B0502020202020204" pitchFamily="34" charset="0"/>
              </a:rPr>
              <a:t>	- Split RGB image into 3 channels (Red, Green, Blue)</a:t>
            </a:r>
          </a:p>
          <a:p>
            <a:r>
              <a:rPr lang="en-US" sz="1400" dirty="0">
                <a:latin typeface="Century Gothic" panose="020B0502020202020204" pitchFamily="34" charset="0"/>
              </a:rPr>
              <a:t>	- Image segmentation using SciPy Signal Gaussian window filter</a:t>
            </a:r>
          </a:p>
          <a:p>
            <a:r>
              <a:rPr lang="en-US" sz="1400" dirty="0">
                <a:latin typeface="Century Gothic" panose="020B0502020202020204" pitchFamily="34" charset="0"/>
              </a:rPr>
              <a:t>	- Plot preprocessed Green channel and smoothed histogram Green channel</a:t>
            </a:r>
          </a:p>
          <a:p>
            <a:r>
              <a:rPr lang="en-US" sz="1400" dirty="0">
                <a:latin typeface="Century Gothic" panose="020B0502020202020204" pitchFamily="34" charset="0"/>
              </a:rPr>
              <a:t>	- Plot preprocessed Red channel and smoothed histogram Red channel</a:t>
            </a:r>
          </a:p>
          <a:p>
            <a:r>
              <a:rPr lang="en-US" sz="1400" dirty="0">
                <a:latin typeface="Century Gothic" panose="020B0502020202020204" pitchFamily="34" charset="0"/>
              </a:rPr>
              <a:t>	- </a:t>
            </a:r>
            <a:r>
              <a:rPr lang="en-US" sz="1400" dirty="0" err="1">
                <a:latin typeface="Century Gothic" panose="020B0502020202020204" pitchFamily="34" charset="0"/>
              </a:rPr>
              <a:t>Numpy.convolve</a:t>
            </a:r>
            <a:r>
              <a:rPr lang="en-US" sz="1400" dirty="0">
                <a:latin typeface="Century Gothic" panose="020B0502020202020204" pitchFamily="34" charset="0"/>
              </a:rPr>
              <a:t> to return linear convolution of two one-dimensional sequences.</a:t>
            </a:r>
          </a:p>
          <a:p>
            <a:r>
              <a:rPr lang="en-US" sz="1400" dirty="0">
                <a:latin typeface="Century Gothic" panose="020B0502020202020204" pitchFamily="34" charset="0"/>
              </a:rPr>
              <a:t>	- </a:t>
            </a:r>
            <a:r>
              <a:rPr lang="en-US" sz="1400" dirty="0" err="1">
                <a:latin typeface="Century Gothic" panose="020B0502020202020204" pitchFamily="34" charset="0"/>
              </a:rPr>
              <a:t>Numpy.ravel</a:t>
            </a:r>
            <a:r>
              <a:rPr lang="en-US" sz="1400" dirty="0">
                <a:latin typeface="Century Gothic" panose="020B0502020202020204" pitchFamily="34" charset="0"/>
              </a:rPr>
              <a:t> to change a 2-dimensional array into contiguous flattened array.</a:t>
            </a:r>
          </a:p>
          <a:p>
            <a:r>
              <a:rPr lang="en-US" sz="1400" dirty="0">
                <a:latin typeface="Century Gothic" panose="020B0502020202020204" pitchFamily="34" charset="0"/>
              </a:rPr>
              <a:t>	- Convert images to grey scale</a:t>
            </a:r>
          </a:p>
          <a:p>
            <a:r>
              <a:rPr lang="en-US" sz="1400" dirty="0">
                <a:latin typeface="Century Gothic" panose="020B0502020202020204" pitchFamily="34" charset="0"/>
              </a:rPr>
              <a:t>	- </a:t>
            </a:r>
            <a:r>
              <a:rPr lang="en-US" sz="1400" u="sng" dirty="0">
                <a:latin typeface="Century Gothic" panose="020B0502020202020204" pitchFamily="34" charset="0"/>
              </a:rPr>
              <a:t>Morphological segmentation</a:t>
            </a:r>
            <a:r>
              <a:rPr lang="en-US" sz="1400" dirty="0">
                <a:latin typeface="Century Gothic" panose="020B0502020202020204" pitchFamily="34" charset="0"/>
              </a:rPr>
              <a:t> for defining optic disc from Green channel and optic cup from Red channel</a:t>
            </a:r>
          </a:p>
          <a:p>
            <a:r>
              <a:rPr lang="en-US" dirty="0"/>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spTree>
    <p:extLst>
      <p:ext uri="{BB962C8B-B14F-4D97-AF65-F5344CB8AC3E}">
        <p14:creationId xmlns:p14="http://schemas.microsoft.com/office/powerpoint/2010/main" val="642470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7848302"/>
          </a:xfrm>
          <a:prstGeom prst="rect">
            <a:avLst/>
          </a:prstGeom>
          <a:noFill/>
        </p:spPr>
        <p:txBody>
          <a:bodyPr wrap="square" rtlCol="0">
            <a:spAutoFit/>
          </a:bodyPr>
          <a:lstStyle/>
          <a:p>
            <a:endParaRPr lang="en-US" dirty="0"/>
          </a:p>
          <a:p>
            <a:r>
              <a:rPr lang="en-US" dirty="0">
                <a:latin typeface="+mj-lt"/>
              </a:rPr>
              <a:t>PEER PRESENTATION</a:t>
            </a:r>
          </a:p>
          <a:p>
            <a:r>
              <a:rPr lang="en-US" dirty="0">
                <a:latin typeface="+mj-lt"/>
              </a:rPr>
              <a:t>ARCHITECTURAL CHOICES</a:t>
            </a:r>
          </a:p>
          <a:p>
            <a:endParaRPr lang="en-US" dirty="0">
              <a:latin typeface="+mj-lt"/>
            </a:endParaRPr>
          </a:p>
          <a:p>
            <a:endParaRPr lang="en-US" dirty="0">
              <a:latin typeface="+mj-lt"/>
            </a:endParaRPr>
          </a:p>
          <a:p>
            <a:pPr marL="285750" indent="-285750">
              <a:buFontTx/>
              <a:buChar char="-"/>
            </a:pPr>
            <a:r>
              <a:rPr lang="en-US" sz="1400" dirty="0">
                <a:latin typeface="+mj-lt"/>
              </a:rPr>
              <a:t>Anaconda Navigator, </a:t>
            </a:r>
            <a:r>
              <a:rPr lang="en-US" sz="1400" dirty="0" err="1">
                <a:latin typeface="+mj-lt"/>
              </a:rPr>
              <a:t>Jupyter</a:t>
            </a:r>
            <a:r>
              <a:rPr lang="en-US" sz="1400" dirty="0">
                <a:latin typeface="+mj-lt"/>
              </a:rPr>
              <a:t> notebook 5.7.8, Python 3</a:t>
            </a:r>
          </a:p>
          <a:p>
            <a:pPr marL="285750" indent="-285750">
              <a:buFontTx/>
              <a:buChar char="-"/>
            </a:pPr>
            <a:endParaRPr lang="en-US" sz="1400" dirty="0">
              <a:latin typeface="+mj-lt"/>
            </a:endParaRPr>
          </a:p>
          <a:p>
            <a:pPr marL="285750" indent="-285750">
              <a:buFontTx/>
              <a:buChar char="-"/>
            </a:pPr>
            <a:r>
              <a:rPr lang="en-US" sz="1400" dirty="0">
                <a:latin typeface="+mj-lt"/>
              </a:rPr>
              <a:t>Anaconda Cloud </a:t>
            </a:r>
          </a:p>
          <a:p>
            <a:pPr marL="285750" indent="-285750">
              <a:buFontTx/>
              <a:buChar char="-"/>
            </a:pPr>
            <a:endParaRPr lang="en-US" sz="1400" dirty="0">
              <a:latin typeface="+mj-lt"/>
            </a:endParaRPr>
          </a:p>
          <a:p>
            <a:pPr marL="285750" indent="-285750">
              <a:buFontTx/>
              <a:buChar char="-"/>
            </a:pPr>
            <a:r>
              <a:rPr lang="en-US" sz="1400" dirty="0">
                <a:latin typeface="+mj-lt"/>
              </a:rPr>
              <a:t>Image loading / transformation: </a:t>
            </a:r>
          </a:p>
          <a:p>
            <a:pPr marL="742950" lvl="1" indent="-285750">
              <a:buFontTx/>
              <a:buChar char="-"/>
            </a:pPr>
            <a:r>
              <a:rPr lang="en-US" sz="1400" dirty="0">
                <a:latin typeface="+mj-lt"/>
              </a:rPr>
              <a:t>OS module for interacting with operating system</a:t>
            </a:r>
          </a:p>
          <a:p>
            <a:pPr marL="742950" lvl="1" indent="-285750">
              <a:buFontTx/>
              <a:buChar char="-"/>
            </a:pPr>
            <a:r>
              <a:rPr lang="en-US" sz="1400" dirty="0" err="1">
                <a:latin typeface="+mj-lt"/>
              </a:rPr>
              <a:t>TKinter</a:t>
            </a:r>
            <a:r>
              <a:rPr lang="en-US" sz="1400" dirty="0">
                <a:latin typeface="+mj-lt"/>
              </a:rPr>
              <a:t> for standard Graphical User Interface (GUI) package (</a:t>
            </a:r>
            <a:r>
              <a:rPr lang="en-US" sz="1400" dirty="0" err="1">
                <a:latin typeface="+mj-lt"/>
              </a:rPr>
              <a:t>filedialog</a:t>
            </a:r>
            <a:r>
              <a:rPr lang="en-US" sz="1400" dirty="0">
                <a:latin typeface="+mj-lt"/>
              </a:rPr>
              <a:t>)</a:t>
            </a:r>
          </a:p>
          <a:p>
            <a:pPr marL="742950" lvl="1" indent="-285750">
              <a:buFontTx/>
              <a:buChar char="-"/>
            </a:pPr>
            <a:r>
              <a:rPr lang="en-US" sz="1400" dirty="0">
                <a:latin typeface="+mj-lt"/>
              </a:rPr>
              <a:t>Scikit-image for importing data and Scikit-</a:t>
            </a:r>
            <a:r>
              <a:rPr lang="en-US" sz="1400" dirty="0" err="1">
                <a:latin typeface="+mj-lt"/>
              </a:rPr>
              <a:t>image.feature</a:t>
            </a:r>
            <a:r>
              <a:rPr lang="en-US" sz="1400" dirty="0">
                <a:latin typeface="+mj-lt"/>
              </a:rPr>
              <a:t> ‘</a:t>
            </a:r>
            <a:r>
              <a:rPr lang="en-US" sz="1400" dirty="0" err="1">
                <a:latin typeface="+mj-lt"/>
              </a:rPr>
              <a:t>greycomatrix</a:t>
            </a:r>
            <a:r>
              <a:rPr lang="en-US" sz="1400" dirty="0">
                <a:latin typeface="+mj-lt"/>
              </a:rPr>
              <a:t>’ and ‘</a:t>
            </a:r>
            <a:r>
              <a:rPr lang="en-US" sz="1400" dirty="0" err="1">
                <a:latin typeface="+mj-lt"/>
              </a:rPr>
              <a:t>greycoprops</a:t>
            </a:r>
            <a:r>
              <a:rPr lang="en-US" sz="1400" dirty="0">
                <a:latin typeface="+mj-lt"/>
              </a:rPr>
              <a:t>’ for extracting features from images</a:t>
            </a:r>
          </a:p>
          <a:p>
            <a:pPr marL="742950" lvl="1" indent="-285750">
              <a:buFontTx/>
              <a:buChar char="-"/>
            </a:pPr>
            <a:r>
              <a:rPr lang="en-US" sz="1400" dirty="0">
                <a:latin typeface="+mj-lt"/>
              </a:rPr>
              <a:t>SciPy signal for Gaussian window filter</a:t>
            </a:r>
          </a:p>
          <a:p>
            <a:pPr marL="742950" lvl="1" indent="-285750">
              <a:buFontTx/>
              <a:buChar char="-"/>
            </a:pPr>
            <a:r>
              <a:rPr lang="en-US" sz="1400" dirty="0">
                <a:latin typeface="+mj-lt"/>
              </a:rPr>
              <a:t>OpenCV (cv2.imread) for reading images and (cv2.resize) for resizing images and (cv2.split) for splitting RGB into 3 channels (Red, Green, Blue) and for Morphological segmentation.</a:t>
            </a:r>
          </a:p>
          <a:p>
            <a:pPr marL="742950" lvl="1" indent="-285750">
              <a:buFontTx/>
              <a:buChar char="-"/>
            </a:pPr>
            <a:endParaRPr lang="en-US" sz="1400" dirty="0">
              <a:latin typeface="+mj-lt"/>
            </a:endParaRPr>
          </a:p>
          <a:p>
            <a:pPr marL="285750" indent="-285750">
              <a:buFontTx/>
              <a:buChar char="-"/>
            </a:pPr>
            <a:r>
              <a:rPr lang="en-US" sz="1400" dirty="0">
                <a:latin typeface="+mj-lt"/>
              </a:rPr>
              <a:t>Traditional Machine learning algorithm: Scikit-learn for SVM and Random Forest</a:t>
            </a:r>
          </a:p>
          <a:p>
            <a:pPr marL="285750" indent="-285750">
              <a:buFontTx/>
              <a:buChar char="-"/>
            </a:pPr>
            <a:endParaRPr lang="en-US" sz="1400" dirty="0">
              <a:latin typeface="+mj-lt"/>
            </a:endParaRPr>
          </a:p>
          <a:p>
            <a:pPr marL="285750" indent="-285750">
              <a:buFontTx/>
              <a:buChar char="-"/>
            </a:pPr>
            <a:r>
              <a:rPr lang="en-US" sz="1400" dirty="0">
                <a:latin typeface="+mj-lt"/>
              </a:rPr>
              <a:t>Deep learning algorithm: </a:t>
            </a:r>
            <a:r>
              <a:rPr lang="en-US" sz="1400" dirty="0" err="1">
                <a:latin typeface="+mj-lt"/>
              </a:rPr>
              <a:t>tensorflow</a:t>
            </a:r>
            <a:r>
              <a:rPr lang="en-US" sz="1400" dirty="0">
                <a:latin typeface="+mj-lt"/>
              </a:rPr>
              <a:t> with </a:t>
            </a:r>
            <a:r>
              <a:rPr lang="en-US" sz="1400" dirty="0" err="1">
                <a:latin typeface="+mj-lt"/>
              </a:rPr>
              <a:t>tensorflow.keras</a:t>
            </a:r>
            <a:r>
              <a:rPr lang="en-US" sz="1400" dirty="0">
                <a:latin typeface="+mj-lt"/>
              </a:rPr>
              <a:t> for CNN Classification</a:t>
            </a:r>
          </a:p>
          <a:p>
            <a:pPr marL="285750" indent="-285750">
              <a:buFontTx/>
              <a:buChar char="-"/>
            </a:pPr>
            <a:endParaRPr lang="en-US" sz="1400" dirty="0">
              <a:latin typeface="+mj-lt"/>
            </a:endParaRPr>
          </a:p>
          <a:p>
            <a:pPr marL="285750" indent="-285750">
              <a:buFontTx/>
              <a:buChar char="-"/>
            </a:pPr>
            <a:endParaRPr lang="en-US" sz="1400" dirty="0">
              <a:latin typeface="+mj-lt"/>
            </a:endParaRPr>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spTree>
    <p:extLst>
      <p:ext uri="{BB962C8B-B14F-4D97-AF65-F5344CB8AC3E}">
        <p14:creationId xmlns:p14="http://schemas.microsoft.com/office/powerpoint/2010/main" val="244436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AA4179-2E04-43E0-80CD-63244B5EEA5E}"/>
              </a:ext>
            </a:extLst>
          </p:cNvPr>
          <p:cNvSpPr txBox="1"/>
          <p:nvPr/>
        </p:nvSpPr>
        <p:spPr>
          <a:xfrm>
            <a:off x="475861" y="457200"/>
            <a:ext cx="11252720" cy="3139321"/>
          </a:xfrm>
          <a:prstGeom prst="rect">
            <a:avLst/>
          </a:prstGeom>
          <a:noFill/>
        </p:spPr>
        <p:txBody>
          <a:bodyPr wrap="square" rtlCol="0">
            <a:spAutoFit/>
          </a:bodyPr>
          <a:lstStyle/>
          <a:p>
            <a:r>
              <a:rPr lang="en-US" dirty="0">
                <a:latin typeface="+mj-lt"/>
              </a:rPr>
              <a:t>PEER PRESENTATION</a:t>
            </a:r>
          </a:p>
          <a:p>
            <a:r>
              <a:rPr lang="en-US" dirty="0">
                <a:latin typeface="+mj-lt"/>
              </a:rPr>
              <a:t>SEGMENTATION (GAUSSIAN FILTER)</a:t>
            </a:r>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r>
              <a:rPr lang="en-US" dirty="0"/>
              <a:t> </a:t>
            </a:r>
            <a:endParaRPr lang="en-GB" dirty="0"/>
          </a:p>
        </p:txBody>
      </p:sp>
      <p:pic>
        <p:nvPicPr>
          <p:cNvPr id="5" name="Picture 4" descr="Graphical user interface, diagram&#10;&#10;Description automatically generated">
            <a:extLst>
              <a:ext uri="{FF2B5EF4-FFF2-40B4-BE49-F238E27FC236}">
                <a16:creationId xmlns:a16="http://schemas.microsoft.com/office/drawing/2014/main" id="{E05B4336-7AA7-4B07-B4AD-3DA1594A492C}"/>
              </a:ext>
            </a:extLst>
          </p:cNvPr>
          <p:cNvPicPr>
            <a:picLocks noChangeAspect="1"/>
          </p:cNvPicPr>
          <p:nvPr/>
        </p:nvPicPr>
        <p:blipFill rotWithShape="1">
          <a:blip r:embed="rId2">
            <a:extLst>
              <a:ext uri="{28A0092B-C50C-407E-A947-70E740481C1C}">
                <a14:useLocalDpi xmlns:a14="http://schemas.microsoft.com/office/drawing/2010/main" val="0"/>
              </a:ext>
            </a:extLst>
          </a:blip>
          <a:srcRect l="20357" t="16462" r="21020" b="4490"/>
          <a:stretch/>
        </p:blipFill>
        <p:spPr>
          <a:xfrm>
            <a:off x="578496" y="1063690"/>
            <a:ext cx="7259707" cy="5402424"/>
          </a:xfrm>
          <a:prstGeom prst="rect">
            <a:avLst/>
          </a:prstGeom>
        </p:spPr>
      </p:pic>
    </p:spTree>
    <p:extLst>
      <p:ext uri="{BB962C8B-B14F-4D97-AF65-F5344CB8AC3E}">
        <p14:creationId xmlns:p14="http://schemas.microsoft.com/office/powerpoint/2010/main" val="22540874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Century Gothic"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574</TotalTime>
  <Words>1324</Words>
  <Application>Microsoft Office PowerPoint</Application>
  <PresentationFormat>Widescreen</PresentationFormat>
  <Paragraphs>236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Century Gothic</vt:lpstr>
      <vt:lpstr>Courier New</vt:lpstr>
      <vt:lpstr>Garamond</vt:lpstr>
      <vt:lpstr>Gill Sans MT</vt:lpstr>
      <vt:lpstr>SavonVTI</vt:lpstr>
      <vt:lpstr>iBM Advanced data science capstone</vt:lpstr>
      <vt:lpstr>What is Glaucoma </vt:lpstr>
      <vt:lpstr>Glaucoma’s global Impact on vision Loss &amp; Blindness</vt:lpstr>
      <vt:lpstr> Glaucoma Screening in fundus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Advanced data science capstone</dc:title>
  <dc:creator>Laima Marcin</dc:creator>
  <cp:lastModifiedBy>Laima Marcin</cp:lastModifiedBy>
  <cp:revision>66</cp:revision>
  <dcterms:created xsi:type="dcterms:W3CDTF">2020-10-10T14:39:11Z</dcterms:created>
  <dcterms:modified xsi:type="dcterms:W3CDTF">2020-10-18T15:54:29Z</dcterms:modified>
</cp:coreProperties>
</file>